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61" r:id="rId3"/>
    <p:sldMasterId id="2147483663" r:id="rId4"/>
  </p:sldMasterIdLst>
  <p:notesMasterIdLst>
    <p:notesMasterId r:id="rId54"/>
  </p:notesMasterIdLst>
  <p:handoutMasterIdLst>
    <p:handoutMasterId r:id="rId55"/>
  </p:handoutMasterIdLst>
  <p:sldIdLst>
    <p:sldId id="256" r:id="rId5"/>
    <p:sldId id="257" r:id="rId6"/>
    <p:sldId id="261" r:id="rId7"/>
    <p:sldId id="269" r:id="rId8"/>
    <p:sldId id="285" r:id="rId9"/>
    <p:sldId id="279" r:id="rId10"/>
    <p:sldId id="280" r:id="rId11"/>
    <p:sldId id="302" r:id="rId12"/>
    <p:sldId id="287" r:id="rId13"/>
    <p:sldId id="288" r:id="rId14"/>
    <p:sldId id="283" r:id="rId15"/>
    <p:sldId id="286" r:id="rId16"/>
    <p:sldId id="296" r:id="rId17"/>
    <p:sldId id="290" r:id="rId18"/>
    <p:sldId id="294" r:id="rId19"/>
    <p:sldId id="300" r:id="rId20"/>
    <p:sldId id="292" r:id="rId21"/>
    <p:sldId id="301" r:id="rId22"/>
    <p:sldId id="291" r:id="rId23"/>
    <p:sldId id="295" r:id="rId24"/>
    <p:sldId id="293" r:id="rId25"/>
    <p:sldId id="313" r:id="rId26"/>
    <p:sldId id="266" r:id="rId27"/>
    <p:sldId id="281" r:id="rId28"/>
    <p:sldId id="314" r:id="rId29"/>
    <p:sldId id="316" r:id="rId30"/>
    <p:sldId id="303" r:id="rId31"/>
    <p:sldId id="315" r:id="rId32"/>
    <p:sldId id="282" r:id="rId33"/>
    <p:sldId id="317" r:id="rId34"/>
    <p:sldId id="304" r:id="rId35"/>
    <p:sldId id="306" r:id="rId36"/>
    <p:sldId id="267" r:id="rId37"/>
    <p:sldId id="271" r:id="rId38"/>
    <p:sldId id="297" r:id="rId39"/>
    <p:sldId id="305" r:id="rId40"/>
    <p:sldId id="298" r:id="rId41"/>
    <p:sldId id="308" r:id="rId42"/>
    <p:sldId id="309" r:id="rId43"/>
    <p:sldId id="307" r:id="rId44"/>
    <p:sldId id="299" r:id="rId45"/>
    <p:sldId id="310" r:id="rId46"/>
    <p:sldId id="311" r:id="rId47"/>
    <p:sldId id="312" r:id="rId48"/>
    <p:sldId id="268" r:id="rId49"/>
    <p:sldId id="276" r:id="rId50"/>
    <p:sldId id="277" r:id="rId51"/>
    <p:sldId id="278" r:id="rId52"/>
    <p:sldId id="265" r:id="rId53"/>
  </p:sldIdLst>
  <p:sldSz cx="18289588" cy="13717588"/>
  <p:notesSz cx="6858000" cy="9144000"/>
  <p:defaultTextStyle>
    <a:defPPr>
      <a:defRPr lang="en-US"/>
    </a:defPPr>
    <a:lvl1pPr marL="0" algn="l" defTabSz="2177278" rtl="0" eaLnBrk="1" latinLnBrk="0" hangingPunct="1">
      <a:defRPr sz="4300" kern="1200">
        <a:solidFill>
          <a:schemeClr val="tx1"/>
        </a:solidFill>
        <a:latin typeface="+mn-lt"/>
        <a:ea typeface="+mn-ea"/>
        <a:cs typeface="+mn-cs"/>
      </a:defRPr>
    </a:lvl1pPr>
    <a:lvl2pPr marL="1088639" algn="l" defTabSz="2177278" rtl="0" eaLnBrk="1" latinLnBrk="0" hangingPunct="1">
      <a:defRPr sz="4300" kern="1200">
        <a:solidFill>
          <a:schemeClr val="tx1"/>
        </a:solidFill>
        <a:latin typeface="+mn-lt"/>
        <a:ea typeface="+mn-ea"/>
        <a:cs typeface="+mn-cs"/>
      </a:defRPr>
    </a:lvl2pPr>
    <a:lvl3pPr marL="2177278" algn="l" defTabSz="2177278" rtl="0" eaLnBrk="1" latinLnBrk="0" hangingPunct="1">
      <a:defRPr sz="4300" kern="1200">
        <a:solidFill>
          <a:schemeClr val="tx1"/>
        </a:solidFill>
        <a:latin typeface="+mn-lt"/>
        <a:ea typeface="+mn-ea"/>
        <a:cs typeface="+mn-cs"/>
      </a:defRPr>
    </a:lvl3pPr>
    <a:lvl4pPr marL="3265917" algn="l" defTabSz="2177278" rtl="0" eaLnBrk="1" latinLnBrk="0" hangingPunct="1">
      <a:defRPr sz="4300" kern="1200">
        <a:solidFill>
          <a:schemeClr val="tx1"/>
        </a:solidFill>
        <a:latin typeface="+mn-lt"/>
        <a:ea typeface="+mn-ea"/>
        <a:cs typeface="+mn-cs"/>
      </a:defRPr>
    </a:lvl4pPr>
    <a:lvl5pPr marL="4354556" algn="l" defTabSz="2177278" rtl="0" eaLnBrk="1" latinLnBrk="0" hangingPunct="1">
      <a:defRPr sz="4300" kern="1200">
        <a:solidFill>
          <a:schemeClr val="tx1"/>
        </a:solidFill>
        <a:latin typeface="+mn-lt"/>
        <a:ea typeface="+mn-ea"/>
        <a:cs typeface="+mn-cs"/>
      </a:defRPr>
    </a:lvl5pPr>
    <a:lvl6pPr marL="5443195" algn="l" defTabSz="2177278" rtl="0" eaLnBrk="1" latinLnBrk="0" hangingPunct="1">
      <a:defRPr sz="4300" kern="1200">
        <a:solidFill>
          <a:schemeClr val="tx1"/>
        </a:solidFill>
        <a:latin typeface="+mn-lt"/>
        <a:ea typeface="+mn-ea"/>
        <a:cs typeface="+mn-cs"/>
      </a:defRPr>
    </a:lvl6pPr>
    <a:lvl7pPr marL="6531834" algn="l" defTabSz="2177278" rtl="0" eaLnBrk="1" latinLnBrk="0" hangingPunct="1">
      <a:defRPr sz="4300" kern="1200">
        <a:solidFill>
          <a:schemeClr val="tx1"/>
        </a:solidFill>
        <a:latin typeface="+mn-lt"/>
        <a:ea typeface="+mn-ea"/>
        <a:cs typeface="+mn-cs"/>
      </a:defRPr>
    </a:lvl7pPr>
    <a:lvl8pPr marL="7620472" algn="l" defTabSz="2177278" rtl="0" eaLnBrk="1" latinLnBrk="0" hangingPunct="1">
      <a:defRPr sz="4300" kern="1200">
        <a:solidFill>
          <a:schemeClr val="tx1"/>
        </a:solidFill>
        <a:latin typeface="+mn-lt"/>
        <a:ea typeface="+mn-ea"/>
        <a:cs typeface="+mn-cs"/>
      </a:defRPr>
    </a:lvl8pPr>
    <a:lvl9pPr marL="8709111" algn="l" defTabSz="2177278" rtl="0" eaLnBrk="1" latinLnBrk="0" hangingPunct="1">
      <a:defRPr sz="43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5111BC0-A42D-4BBC-B15C-41D171E64032}">
          <p14:sldIdLst>
            <p14:sldId id="256"/>
            <p14:sldId id="257"/>
          </p14:sldIdLst>
        </p14:section>
        <p14:section name="Background" id="{00564986-1844-49FA-8485-B5B0D1E57A6C}">
          <p14:sldIdLst>
            <p14:sldId id="261"/>
            <p14:sldId id="269"/>
            <p14:sldId id="285"/>
            <p14:sldId id="279"/>
            <p14:sldId id="280"/>
            <p14:sldId id="302"/>
            <p14:sldId id="287"/>
            <p14:sldId id="288"/>
            <p14:sldId id="283"/>
          </p14:sldIdLst>
        </p14:section>
        <p14:section name="Why is modelling large spaces so slow?" id="{0B3E4868-F422-43E7-AFC2-FB6A788945F4}">
          <p14:sldIdLst>
            <p14:sldId id="286"/>
            <p14:sldId id="296"/>
            <p14:sldId id="290"/>
            <p14:sldId id="294"/>
            <p14:sldId id="300"/>
            <p14:sldId id="292"/>
            <p14:sldId id="301"/>
            <p14:sldId id="291"/>
            <p14:sldId id="295"/>
            <p14:sldId id="293"/>
            <p14:sldId id="313"/>
          </p14:sldIdLst>
        </p14:section>
        <p14:section name="Methods that might improve solution speed" id="{96216F7D-1AC3-423D-A034-184EF25D32D0}">
          <p14:sldIdLst>
            <p14:sldId id="266"/>
            <p14:sldId id="281"/>
            <p14:sldId id="314"/>
            <p14:sldId id="316"/>
            <p14:sldId id="303"/>
            <p14:sldId id="315"/>
            <p14:sldId id="282"/>
            <p14:sldId id="317"/>
            <p14:sldId id="304"/>
            <p14:sldId id="306"/>
          </p14:sldIdLst>
        </p14:section>
        <p14:section name="Execution Speed Comparison" id="{B88F6506-9CC2-41CF-A502-CCE3BF6BFE9C}">
          <p14:sldIdLst>
            <p14:sldId id="267"/>
            <p14:sldId id="271"/>
            <p14:sldId id="297"/>
            <p14:sldId id="305"/>
            <p14:sldId id="298"/>
            <p14:sldId id="308"/>
            <p14:sldId id="309"/>
            <p14:sldId id="307"/>
            <p14:sldId id="299"/>
            <p14:sldId id="310"/>
            <p14:sldId id="311"/>
            <p14:sldId id="312"/>
          </p14:sldIdLst>
        </p14:section>
        <p14:section name="Conclusion" id="{81B3D39F-4E3B-4267-8082-D64AE51AEE4D}">
          <p14:sldIdLst>
            <p14:sldId id="268"/>
            <p14:sldId id="276"/>
            <p14:sldId id="277"/>
            <p14:sldId id="278"/>
          </p14:sldIdLst>
        </p14:section>
        <p14:section name="Questions" id="{40BA486E-15DE-4E5D-B27C-E3D272A3EC8C}">
          <p14:sldIdLst>
            <p14:sldId id="265"/>
          </p14:sldIdLst>
        </p14:section>
      </p14:sectionLst>
    </p:ext>
    <p:ext uri="{EFAFB233-063F-42B5-8137-9DF3F51BA10A}">
      <p15:sldGuideLst xmlns:p15="http://schemas.microsoft.com/office/powerpoint/2012/main">
        <p15:guide id="1" orient="horz" pos="4321" userDrawn="1">
          <p15:clr>
            <a:srgbClr val="A4A3A4"/>
          </p15:clr>
        </p15:guide>
        <p15:guide id="2" pos="576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97" autoAdjust="0"/>
    <p:restoredTop sz="76564" autoAdjust="0"/>
  </p:normalViewPr>
  <p:slideViewPr>
    <p:cSldViewPr>
      <p:cViewPr varScale="1">
        <p:scale>
          <a:sx n="33" d="100"/>
          <a:sy n="33" d="100"/>
        </p:scale>
        <p:origin x="1092" y="17"/>
      </p:cViewPr>
      <p:guideLst>
        <p:guide orient="horz" pos="4321"/>
        <p:guide pos="5761"/>
      </p:guideLst>
    </p:cSldViewPr>
  </p:slideViewPr>
  <p:notesTextViewPr>
    <p:cViewPr>
      <p:scale>
        <a:sx n="1" d="1"/>
        <a:sy n="1" d="1"/>
      </p:scale>
      <p:origin x="0" y="0"/>
    </p:cViewPr>
  </p:notesTextViewPr>
  <p:notesViewPr>
    <p:cSldViewPr>
      <p:cViewPr varScale="1">
        <p:scale>
          <a:sx n="87" d="100"/>
          <a:sy n="87" d="100"/>
        </p:scale>
        <p:origin x="-89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0A9C85-E483-4EBE-A9B3-A55CCF1E6B92}" type="doc">
      <dgm:prSet loTypeId="urn:microsoft.com/office/officeart/2005/8/layout/cycle8" loCatId="cycle" qsTypeId="urn:microsoft.com/office/officeart/2005/8/quickstyle/3d1" qsCatId="3D" csTypeId="urn:microsoft.com/office/officeart/2005/8/colors/colorful5" csCatId="colorful" phldr="1"/>
      <dgm:spPr/>
    </dgm:pt>
    <mc:AlternateContent xmlns:mc="http://schemas.openxmlformats.org/markup-compatibility/2006" xmlns:a14="http://schemas.microsoft.com/office/drawing/2010/main">
      <mc:Choice Requires="a14">
        <dgm:pt modelId="{34195B64-3567-4902-93AD-6E3D050AE44F}">
          <dgm:prSet phldrT="[Text]"/>
          <dgm:spPr/>
          <dgm: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𝑣</m:t>
                    </m:r>
                  </m:oMath>
                </m:oMathPara>
              </a14:m>
              <a:endParaRPr lang="en-US" dirty="0"/>
            </a:p>
          </dgm:t>
        </dgm:pt>
      </mc:Choice>
      <mc:Fallback xmlns="">
        <dgm:pt modelId="{34195B64-3567-4902-93AD-6E3D050AE44F}">
          <dgm:prSet phldrT="[Text]"/>
          <dgm:spPr/>
          <dgm:t>
            <a:bodyPr/>
            <a:lstStyle/>
            <a:p>
              <a:r>
                <a:rPr lang="en-US" i="0" smtClean="0">
                  <a:latin typeface="Cambria Math" panose="02040503050406030204" pitchFamily="18" charset="0"/>
                  <a:ea typeface="Cambria Math" panose="02040503050406030204" pitchFamily="18" charset="0"/>
                </a:rPr>
                <a:t>∇</a:t>
              </a:r>
              <a:r>
                <a:rPr lang="en-GB" b="0" i="0" smtClean="0">
                  <a:latin typeface="Cambria Math" panose="02040503050406030204" pitchFamily="18" charset="0"/>
                  <a:ea typeface="Cambria Math" panose="02040503050406030204" pitchFamily="18" charset="0"/>
                </a:rPr>
                <a:t> 𝑣</a:t>
              </a:r>
              <a:endParaRPr lang="en-US" dirty="0"/>
            </a:p>
          </dgm:t>
        </dgm:pt>
      </mc:Fallback>
    </mc:AlternateContent>
    <dgm:pt modelId="{888D0A3F-6A59-4C18-A0E9-4AF57B553D06}" type="parTrans" cxnId="{555A94CC-D49C-4DF9-AB7C-D572F624E470}">
      <dgm:prSet/>
      <dgm:spPr/>
      <dgm:t>
        <a:bodyPr/>
        <a:lstStyle/>
        <a:p>
          <a:endParaRPr lang="en-US"/>
        </a:p>
      </dgm:t>
    </dgm:pt>
    <dgm:pt modelId="{A1F811D7-9219-4540-A5C4-C9F1043B00B1}" type="sibTrans" cxnId="{555A94CC-D49C-4DF9-AB7C-D572F624E470}">
      <dgm:prSet/>
      <dgm:spPr/>
      <dgm:t>
        <a:bodyPr/>
        <a:lstStyle/>
        <a:p>
          <a:endParaRPr lang="en-US"/>
        </a:p>
      </dgm:t>
    </dgm:pt>
    <mc:AlternateContent xmlns:mc="http://schemas.openxmlformats.org/markup-compatibility/2006" xmlns:a14="http://schemas.microsoft.com/office/drawing/2010/main">
      <mc:Choice Requires="a14">
        <dgm:pt modelId="{DB635829-A48D-452F-8985-823F5E8CC60A}">
          <dgm:prSet phldrT="[Text]"/>
          <dgm:spPr/>
          <dgm: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𝑝</m:t>
                    </m:r>
                  </m:oMath>
                </m:oMathPara>
              </a14:m>
              <a:endParaRPr lang="en-US" dirty="0"/>
            </a:p>
          </dgm:t>
        </dgm:pt>
      </mc:Choice>
      <mc:Fallback xmlns="">
        <dgm:pt modelId="{DB635829-A48D-452F-8985-823F5E8CC60A}">
          <dgm:prSet phldrT="[Text]"/>
          <dgm:spPr/>
          <dgm:t>
            <a:bodyPr/>
            <a:lstStyle/>
            <a:p>
              <a:r>
                <a:rPr lang="en-US" i="0" smtClean="0">
                  <a:latin typeface="Cambria Math" panose="02040503050406030204" pitchFamily="18" charset="0"/>
                  <a:ea typeface="Cambria Math" panose="02040503050406030204" pitchFamily="18" charset="0"/>
                </a:rPr>
                <a:t>∇</a:t>
              </a:r>
              <a:r>
                <a:rPr lang="en-GB" b="0" i="0" smtClean="0">
                  <a:latin typeface="Cambria Math" panose="02040503050406030204" pitchFamily="18" charset="0"/>
                  <a:ea typeface="Cambria Math" panose="02040503050406030204" pitchFamily="18" charset="0"/>
                </a:rPr>
                <a:t> 𝑝</a:t>
              </a:r>
              <a:endParaRPr lang="en-US" dirty="0"/>
            </a:p>
          </dgm:t>
        </dgm:pt>
      </mc:Fallback>
    </mc:AlternateContent>
    <dgm:pt modelId="{0ADBE99E-5DFF-4EB8-876A-41982CF4D4C4}" type="parTrans" cxnId="{429A4CAB-C2F4-43CC-B70E-9EFC99EE4FEA}">
      <dgm:prSet/>
      <dgm:spPr/>
      <dgm:t>
        <a:bodyPr/>
        <a:lstStyle/>
        <a:p>
          <a:endParaRPr lang="en-US"/>
        </a:p>
      </dgm:t>
    </dgm:pt>
    <dgm:pt modelId="{FA852C8D-B632-48CE-A43C-A8A6502FA5EE}" type="sibTrans" cxnId="{429A4CAB-C2F4-43CC-B70E-9EFC99EE4FEA}">
      <dgm:prSet/>
      <dgm:spPr/>
      <dgm:t>
        <a:bodyPr/>
        <a:lstStyle/>
        <a:p>
          <a:endParaRPr lang="en-US"/>
        </a:p>
      </dgm:t>
    </dgm:pt>
    <dgm:pt modelId="{2A0B3563-AA16-4D3D-86A7-65EEC58D30A9}">
      <dgm:prSet phldrT="[Text]"/>
      <dgm:spPr/>
      <dgm:t>
        <a:bodyPr/>
        <a:lstStyle/>
        <a:p>
          <a:r>
            <a:rPr lang="en-US" dirty="0" smtClean="0"/>
            <a:t>Supporting Code</a:t>
          </a:r>
          <a:endParaRPr lang="en-US" dirty="0"/>
        </a:p>
      </dgm:t>
    </dgm:pt>
    <dgm:pt modelId="{27CFCC44-BF61-4D02-9E9C-7A24FEA6E629}" type="parTrans" cxnId="{F7E2A25B-2D10-4FB5-9A4E-D7588A2A3B88}">
      <dgm:prSet/>
      <dgm:spPr/>
      <dgm:t>
        <a:bodyPr/>
        <a:lstStyle/>
        <a:p>
          <a:endParaRPr lang="en-US"/>
        </a:p>
      </dgm:t>
    </dgm:pt>
    <dgm:pt modelId="{B975BEE4-EA97-4603-AC86-D6ED7490BD4C}" type="sibTrans" cxnId="{F7E2A25B-2D10-4FB5-9A4E-D7588A2A3B88}">
      <dgm:prSet/>
      <dgm:spPr/>
      <dgm:t>
        <a:bodyPr/>
        <a:lstStyle/>
        <a:p>
          <a:endParaRPr lang="en-US"/>
        </a:p>
      </dgm:t>
    </dgm:pt>
    <dgm:pt modelId="{88C129C9-9833-4416-828E-672A2E0C8DBA}" type="pres">
      <dgm:prSet presAssocID="{560A9C85-E483-4EBE-A9B3-A55CCF1E6B92}" presName="compositeShape" presStyleCnt="0">
        <dgm:presLayoutVars>
          <dgm:chMax val="7"/>
          <dgm:dir/>
          <dgm:resizeHandles val="exact"/>
        </dgm:presLayoutVars>
      </dgm:prSet>
      <dgm:spPr/>
    </dgm:pt>
    <dgm:pt modelId="{BC381B79-A9CF-4348-9D91-DFD187D851DA}" type="pres">
      <dgm:prSet presAssocID="{560A9C85-E483-4EBE-A9B3-A55CCF1E6B92}" presName="wedge1" presStyleLbl="node1" presStyleIdx="0" presStyleCnt="3"/>
      <dgm:spPr/>
      <dgm:t>
        <a:bodyPr/>
        <a:lstStyle/>
        <a:p>
          <a:endParaRPr lang="en-US"/>
        </a:p>
      </dgm:t>
    </dgm:pt>
    <dgm:pt modelId="{004F2D03-5188-4302-9C61-D3E99B449048}" type="pres">
      <dgm:prSet presAssocID="{560A9C85-E483-4EBE-A9B3-A55CCF1E6B92}" presName="dummy1a" presStyleCnt="0"/>
      <dgm:spPr/>
    </dgm:pt>
    <dgm:pt modelId="{E6E6C91F-D1DF-49CC-82A4-1B7C6C4018A1}" type="pres">
      <dgm:prSet presAssocID="{560A9C85-E483-4EBE-A9B3-A55CCF1E6B92}" presName="dummy1b" presStyleCnt="0"/>
      <dgm:spPr/>
    </dgm:pt>
    <dgm:pt modelId="{73D48D0C-973C-444F-A1B8-37836658280B}" type="pres">
      <dgm:prSet presAssocID="{560A9C85-E483-4EBE-A9B3-A55CCF1E6B92}" presName="wedge1Tx" presStyleLbl="node1" presStyleIdx="0" presStyleCnt="3">
        <dgm:presLayoutVars>
          <dgm:chMax val="0"/>
          <dgm:chPref val="0"/>
          <dgm:bulletEnabled val="1"/>
        </dgm:presLayoutVars>
      </dgm:prSet>
      <dgm:spPr/>
      <dgm:t>
        <a:bodyPr/>
        <a:lstStyle/>
        <a:p>
          <a:endParaRPr lang="en-US"/>
        </a:p>
      </dgm:t>
    </dgm:pt>
    <dgm:pt modelId="{A26F0638-9028-46B2-A141-A20912221C03}" type="pres">
      <dgm:prSet presAssocID="{560A9C85-E483-4EBE-A9B3-A55CCF1E6B92}" presName="wedge2" presStyleLbl="node1" presStyleIdx="1" presStyleCnt="3"/>
      <dgm:spPr/>
      <dgm:t>
        <a:bodyPr/>
        <a:lstStyle/>
        <a:p>
          <a:endParaRPr lang="en-US"/>
        </a:p>
      </dgm:t>
    </dgm:pt>
    <dgm:pt modelId="{34667F12-37ED-48FD-B686-5E8005A270A9}" type="pres">
      <dgm:prSet presAssocID="{560A9C85-E483-4EBE-A9B3-A55CCF1E6B92}" presName="dummy2a" presStyleCnt="0"/>
      <dgm:spPr/>
    </dgm:pt>
    <dgm:pt modelId="{45E1018E-8A9D-442F-82B5-AB2E956736B7}" type="pres">
      <dgm:prSet presAssocID="{560A9C85-E483-4EBE-A9B3-A55CCF1E6B92}" presName="dummy2b" presStyleCnt="0"/>
      <dgm:spPr/>
    </dgm:pt>
    <dgm:pt modelId="{7352C094-B0A9-4DF6-A7D3-61C480E0BD5B}" type="pres">
      <dgm:prSet presAssocID="{560A9C85-E483-4EBE-A9B3-A55CCF1E6B92}" presName="wedge2Tx" presStyleLbl="node1" presStyleIdx="1" presStyleCnt="3">
        <dgm:presLayoutVars>
          <dgm:chMax val="0"/>
          <dgm:chPref val="0"/>
          <dgm:bulletEnabled val="1"/>
        </dgm:presLayoutVars>
      </dgm:prSet>
      <dgm:spPr/>
      <dgm:t>
        <a:bodyPr/>
        <a:lstStyle/>
        <a:p>
          <a:endParaRPr lang="en-US"/>
        </a:p>
      </dgm:t>
    </dgm:pt>
    <dgm:pt modelId="{C056729A-9D47-4980-A552-5238BC7A9318}" type="pres">
      <dgm:prSet presAssocID="{560A9C85-E483-4EBE-A9B3-A55CCF1E6B92}" presName="wedge3" presStyleLbl="node1" presStyleIdx="2" presStyleCnt="3"/>
      <dgm:spPr/>
      <dgm:t>
        <a:bodyPr/>
        <a:lstStyle/>
        <a:p>
          <a:endParaRPr lang="en-US"/>
        </a:p>
      </dgm:t>
    </dgm:pt>
    <dgm:pt modelId="{38ADC308-D582-4AEA-A2CB-B5B4364F111C}" type="pres">
      <dgm:prSet presAssocID="{560A9C85-E483-4EBE-A9B3-A55CCF1E6B92}" presName="dummy3a" presStyleCnt="0"/>
      <dgm:spPr/>
    </dgm:pt>
    <dgm:pt modelId="{095FA83F-7304-4DD5-AD65-3A5C5D45669D}" type="pres">
      <dgm:prSet presAssocID="{560A9C85-E483-4EBE-A9B3-A55CCF1E6B92}" presName="dummy3b" presStyleCnt="0"/>
      <dgm:spPr/>
    </dgm:pt>
    <dgm:pt modelId="{BA373C8D-E37D-448E-B7B8-079374A3C905}" type="pres">
      <dgm:prSet presAssocID="{560A9C85-E483-4EBE-A9B3-A55CCF1E6B92}" presName="wedge3Tx" presStyleLbl="node1" presStyleIdx="2" presStyleCnt="3">
        <dgm:presLayoutVars>
          <dgm:chMax val="0"/>
          <dgm:chPref val="0"/>
          <dgm:bulletEnabled val="1"/>
        </dgm:presLayoutVars>
      </dgm:prSet>
      <dgm:spPr/>
      <dgm:t>
        <a:bodyPr/>
        <a:lstStyle/>
        <a:p>
          <a:endParaRPr lang="en-US"/>
        </a:p>
      </dgm:t>
    </dgm:pt>
    <dgm:pt modelId="{A3908834-0B27-48D7-A499-BBFD63537C31}" type="pres">
      <dgm:prSet presAssocID="{A1F811D7-9219-4540-A5C4-C9F1043B00B1}" presName="arrowWedge1" presStyleLbl="fgSibTrans2D1" presStyleIdx="0" presStyleCnt="3"/>
      <dgm:spPr/>
    </dgm:pt>
    <dgm:pt modelId="{21151D13-51E0-4427-B7F1-6C8A930181C7}" type="pres">
      <dgm:prSet presAssocID="{FA852C8D-B632-48CE-A43C-A8A6502FA5EE}" presName="arrowWedge2" presStyleLbl="fgSibTrans2D1" presStyleIdx="1" presStyleCnt="3"/>
      <dgm:spPr/>
    </dgm:pt>
    <dgm:pt modelId="{2051B294-7F9B-4836-AD52-E581A4398F45}" type="pres">
      <dgm:prSet presAssocID="{B975BEE4-EA97-4603-AC86-D6ED7490BD4C}" presName="arrowWedge3" presStyleLbl="fgSibTrans2D1" presStyleIdx="2" presStyleCnt="3"/>
      <dgm:spPr/>
    </dgm:pt>
  </dgm:ptLst>
  <dgm:cxnLst>
    <dgm:cxn modelId="{736B3E91-FDDA-424A-8BAB-E0F8B9D662F3}" type="presOf" srcId="{DB635829-A48D-452F-8985-823F5E8CC60A}" destId="{A26F0638-9028-46B2-A141-A20912221C03}" srcOrd="0" destOrd="0" presId="urn:microsoft.com/office/officeart/2005/8/layout/cycle8"/>
    <dgm:cxn modelId="{149F2B8F-656F-4EB7-8752-5DD37E615FC6}" type="presOf" srcId="{2A0B3563-AA16-4D3D-86A7-65EEC58D30A9}" destId="{C056729A-9D47-4980-A552-5238BC7A9318}" srcOrd="0" destOrd="0" presId="urn:microsoft.com/office/officeart/2005/8/layout/cycle8"/>
    <dgm:cxn modelId="{555A94CC-D49C-4DF9-AB7C-D572F624E470}" srcId="{560A9C85-E483-4EBE-A9B3-A55CCF1E6B92}" destId="{34195B64-3567-4902-93AD-6E3D050AE44F}" srcOrd="0" destOrd="0" parTransId="{888D0A3F-6A59-4C18-A0E9-4AF57B553D06}" sibTransId="{A1F811D7-9219-4540-A5C4-C9F1043B00B1}"/>
    <dgm:cxn modelId="{429A4CAB-C2F4-43CC-B70E-9EFC99EE4FEA}" srcId="{560A9C85-E483-4EBE-A9B3-A55CCF1E6B92}" destId="{DB635829-A48D-452F-8985-823F5E8CC60A}" srcOrd="1" destOrd="0" parTransId="{0ADBE99E-5DFF-4EB8-876A-41982CF4D4C4}" sibTransId="{FA852C8D-B632-48CE-A43C-A8A6502FA5EE}"/>
    <dgm:cxn modelId="{DC39C206-17AF-4A0C-BBEC-ED6C88B2A079}" type="presOf" srcId="{560A9C85-E483-4EBE-A9B3-A55CCF1E6B92}" destId="{88C129C9-9833-4416-828E-672A2E0C8DBA}" srcOrd="0" destOrd="0" presId="urn:microsoft.com/office/officeart/2005/8/layout/cycle8"/>
    <dgm:cxn modelId="{F7E2A25B-2D10-4FB5-9A4E-D7588A2A3B88}" srcId="{560A9C85-E483-4EBE-A9B3-A55CCF1E6B92}" destId="{2A0B3563-AA16-4D3D-86A7-65EEC58D30A9}" srcOrd="2" destOrd="0" parTransId="{27CFCC44-BF61-4D02-9E9C-7A24FEA6E629}" sibTransId="{B975BEE4-EA97-4603-AC86-D6ED7490BD4C}"/>
    <dgm:cxn modelId="{03282BED-5C6B-4144-A20E-CC5C368D1039}" type="presOf" srcId="{34195B64-3567-4902-93AD-6E3D050AE44F}" destId="{BC381B79-A9CF-4348-9D91-DFD187D851DA}" srcOrd="0" destOrd="0" presId="urn:microsoft.com/office/officeart/2005/8/layout/cycle8"/>
    <dgm:cxn modelId="{B1056CE4-AC51-49E6-85FF-2A5BC254B944}" type="presOf" srcId="{DB635829-A48D-452F-8985-823F5E8CC60A}" destId="{7352C094-B0A9-4DF6-A7D3-61C480E0BD5B}" srcOrd="1" destOrd="0" presId="urn:microsoft.com/office/officeart/2005/8/layout/cycle8"/>
    <dgm:cxn modelId="{361FF9C4-F860-439B-9155-66E73F93E06D}" type="presOf" srcId="{2A0B3563-AA16-4D3D-86A7-65EEC58D30A9}" destId="{BA373C8D-E37D-448E-B7B8-079374A3C905}" srcOrd="1" destOrd="0" presId="urn:microsoft.com/office/officeart/2005/8/layout/cycle8"/>
    <dgm:cxn modelId="{9DB6DF16-27C6-4398-B521-15A155EE316F}" type="presOf" srcId="{34195B64-3567-4902-93AD-6E3D050AE44F}" destId="{73D48D0C-973C-444F-A1B8-37836658280B}" srcOrd="1" destOrd="0" presId="urn:microsoft.com/office/officeart/2005/8/layout/cycle8"/>
    <dgm:cxn modelId="{D9AE8DFE-99B5-4D79-89FC-B891B1D2C14B}" type="presParOf" srcId="{88C129C9-9833-4416-828E-672A2E0C8DBA}" destId="{BC381B79-A9CF-4348-9D91-DFD187D851DA}" srcOrd="0" destOrd="0" presId="urn:microsoft.com/office/officeart/2005/8/layout/cycle8"/>
    <dgm:cxn modelId="{F7EFA4DD-6EB3-4D1B-9A22-9536E1FD302B}" type="presParOf" srcId="{88C129C9-9833-4416-828E-672A2E0C8DBA}" destId="{004F2D03-5188-4302-9C61-D3E99B449048}" srcOrd="1" destOrd="0" presId="urn:microsoft.com/office/officeart/2005/8/layout/cycle8"/>
    <dgm:cxn modelId="{1272B40F-0768-4DC7-8F67-3DC7D7D77BA1}" type="presParOf" srcId="{88C129C9-9833-4416-828E-672A2E0C8DBA}" destId="{E6E6C91F-D1DF-49CC-82A4-1B7C6C4018A1}" srcOrd="2" destOrd="0" presId="urn:microsoft.com/office/officeart/2005/8/layout/cycle8"/>
    <dgm:cxn modelId="{43D2F96C-FBC1-435C-80EC-16C4C9290A3D}" type="presParOf" srcId="{88C129C9-9833-4416-828E-672A2E0C8DBA}" destId="{73D48D0C-973C-444F-A1B8-37836658280B}" srcOrd="3" destOrd="0" presId="urn:microsoft.com/office/officeart/2005/8/layout/cycle8"/>
    <dgm:cxn modelId="{62AD8C84-A638-461B-9641-524560C15138}" type="presParOf" srcId="{88C129C9-9833-4416-828E-672A2E0C8DBA}" destId="{A26F0638-9028-46B2-A141-A20912221C03}" srcOrd="4" destOrd="0" presId="urn:microsoft.com/office/officeart/2005/8/layout/cycle8"/>
    <dgm:cxn modelId="{827AC63C-D2D9-4C61-8385-EED33611B896}" type="presParOf" srcId="{88C129C9-9833-4416-828E-672A2E0C8DBA}" destId="{34667F12-37ED-48FD-B686-5E8005A270A9}" srcOrd="5" destOrd="0" presId="urn:microsoft.com/office/officeart/2005/8/layout/cycle8"/>
    <dgm:cxn modelId="{4A30CDE3-F35D-4EFB-B574-B5C8DFDB73E9}" type="presParOf" srcId="{88C129C9-9833-4416-828E-672A2E0C8DBA}" destId="{45E1018E-8A9D-442F-82B5-AB2E956736B7}" srcOrd="6" destOrd="0" presId="urn:microsoft.com/office/officeart/2005/8/layout/cycle8"/>
    <dgm:cxn modelId="{8B60DFE5-4105-466D-8CED-0FA760EFF88F}" type="presParOf" srcId="{88C129C9-9833-4416-828E-672A2E0C8DBA}" destId="{7352C094-B0A9-4DF6-A7D3-61C480E0BD5B}" srcOrd="7" destOrd="0" presId="urn:microsoft.com/office/officeart/2005/8/layout/cycle8"/>
    <dgm:cxn modelId="{809F2D56-2E10-4AAC-8E8F-03FCD2B2183A}" type="presParOf" srcId="{88C129C9-9833-4416-828E-672A2E0C8DBA}" destId="{C056729A-9D47-4980-A552-5238BC7A9318}" srcOrd="8" destOrd="0" presId="urn:microsoft.com/office/officeart/2005/8/layout/cycle8"/>
    <dgm:cxn modelId="{FECEC6BE-1436-45C5-A2A9-DBB425DFABF2}" type="presParOf" srcId="{88C129C9-9833-4416-828E-672A2E0C8DBA}" destId="{38ADC308-D582-4AEA-A2CB-B5B4364F111C}" srcOrd="9" destOrd="0" presId="urn:microsoft.com/office/officeart/2005/8/layout/cycle8"/>
    <dgm:cxn modelId="{DE730496-D18E-45DF-B239-5349165507BD}" type="presParOf" srcId="{88C129C9-9833-4416-828E-672A2E0C8DBA}" destId="{095FA83F-7304-4DD5-AD65-3A5C5D45669D}" srcOrd="10" destOrd="0" presId="urn:microsoft.com/office/officeart/2005/8/layout/cycle8"/>
    <dgm:cxn modelId="{5864539A-F308-4958-A741-3564AC3EA5E7}" type="presParOf" srcId="{88C129C9-9833-4416-828E-672A2E0C8DBA}" destId="{BA373C8D-E37D-448E-B7B8-079374A3C905}" srcOrd="11" destOrd="0" presId="urn:microsoft.com/office/officeart/2005/8/layout/cycle8"/>
    <dgm:cxn modelId="{DD802868-A98C-4A60-9A02-5A3EF6B45C0D}" type="presParOf" srcId="{88C129C9-9833-4416-828E-672A2E0C8DBA}" destId="{A3908834-0B27-48D7-A499-BBFD63537C31}" srcOrd="12" destOrd="0" presId="urn:microsoft.com/office/officeart/2005/8/layout/cycle8"/>
    <dgm:cxn modelId="{2DC40928-FC4A-44B2-9FD5-AC12F773EDDC}" type="presParOf" srcId="{88C129C9-9833-4416-828E-672A2E0C8DBA}" destId="{21151D13-51E0-4427-B7F1-6C8A930181C7}" srcOrd="13" destOrd="0" presId="urn:microsoft.com/office/officeart/2005/8/layout/cycle8"/>
    <dgm:cxn modelId="{26E06EAD-9C8F-49D7-9EBE-95ADF4D8C481}" type="presParOf" srcId="{88C129C9-9833-4416-828E-672A2E0C8DBA}" destId="{2051B294-7F9B-4836-AD52-E581A4398F4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0A9C85-E483-4EBE-A9B3-A55CCF1E6B92}" type="doc">
      <dgm:prSet loTypeId="urn:microsoft.com/office/officeart/2005/8/layout/cycle8" loCatId="cycle" qsTypeId="urn:microsoft.com/office/officeart/2005/8/quickstyle/3d1" qsCatId="3D" csTypeId="urn:microsoft.com/office/officeart/2005/8/colors/colorful5" csCatId="colorful" phldr="1"/>
      <dgm:spPr/>
    </dgm:pt>
    <dgm:pt modelId="{34195B64-3567-4902-93AD-6E3D050AE44F}">
      <dgm:prSet phldrT="[Text]"/>
      <dgm:spPr>
        <a:blipFill>
          <a:blip xmlns:r="http://schemas.openxmlformats.org/officeDocument/2006/relationships" r:embed="rId1"/>
          <a:stretch>
            <a:fillRect/>
          </a:stretch>
        </a:blipFill>
      </dgm:spPr>
      <dgm:t>
        <a:bodyPr/>
        <a:lstStyle/>
        <a:p>
          <a:r>
            <a:rPr lang="en-GB">
              <a:noFill/>
            </a:rPr>
            <a:t> </a:t>
          </a:r>
        </a:p>
      </dgm:t>
    </dgm:pt>
    <dgm:pt modelId="{888D0A3F-6A59-4C18-A0E9-4AF57B553D06}" type="parTrans" cxnId="{555A94CC-D49C-4DF9-AB7C-D572F624E470}">
      <dgm:prSet/>
      <dgm:spPr/>
      <dgm:t>
        <a:bodyPr/>
        <a:lstStyle/>
        <a:p>
          <a:endParaRPr lang="en-US"/>
        </a:p>
      </dgm:t>
    </dgm:pt>
    <dgm:pt modelId="{A1F811D7-9219-4540-A5C4-C9F1043B00B1}" type="sibTrans" cxnId="{555A94CC-D49C-4DF9-AB7C-D572F624E470}">
      <dgm:prSet/>
      <dgm:spPr/>
      <dgm:t>
        <a:bodyPr/>
        <a:lstStyle/>
        <a:p>
          <a:endParaRPr lang="en-US"/>
        </a:p>
      </dgm:t>
    </dgm:pt>
    <dgm:pt modelId="{DB635829-A48D-452F-8985-823F5E8CC60A}">
      <dgm:prSet phldrT="[Text]"/>
      <dgm:spPr>
        <a:blipFill>
          <a:blip xmlns:r="http://schemas.openxmlformats.org/officeDocument/2006/relationships" r:embed="rId2"/>
          <a:stretch>
            <a:fillRect/>
          </a:stretch>
        </a:blipFill>
      </dgm:spPr>
      <dgm:t>
        <a:bodyPr/>
        <a:lstStyle/>
        <a:p>
          <a:r>
            <a:rPr lang="en-GB">
              <a:noFill/>
            </a:rPr>
            <a:t> </a:t>
          </a:r>
        </a:p>
      </dgm:t>
    </dgm:pt>
    <dgm:pt modelId="{0ADBE99E-5DFF-4EB8-876A-41982CF4D4C4}" type="parTrans" cxnId="{429A4CAB-C2F4-43CC-B70E-9EFC99EE4FEA}">
      <dgm:prSet/>
      <dgm:spPr/>
      <dgm:t>
        <a:bodyPr/>
        <a:lstStyle/>
        <a:p>
          <a:endParaRPr lang="en-US"/>
        </a:p>
      </dgm:t>
    </dgm:pt>
    <dgm:pt modelId="{FA852C8D-B632-48CE-A43C-A8A6502FA5EE}" type="sibTrans" cxnId="{429A4CAB-C2F4-43CC-B70E-9EFC99EE4FEA}">
      <dgm:prSet/>
      <dgm:spPr/>
      <dgm:t>
        <a:bodyPr/>
        <a:lstStyle/>
        <a:p>
          <a:endParaRPr lang="en-US"/>
        </a:p>
      </dgm:t>
    </dgm:pt>
    <dgm:pt modelId="{2A0B3563-AA16-4D3D-86A7-65EEC58D30A9}">
      <dgm:prSet phldrT="[Text]"/>
      <dgm:spPr/>
      <dgm:t>
        <a:bodyPr/>
        <a:lstStyle/>
        <a:p>
          <a:r>
            <a:rPr lang="en-US" dirty="0" smtClean="0"/>
            <a:t>Supporting Code</a:t>
          </a:r>
          <a:endParaRPr lang="en-US" dirty="0"/>
        </a:p>
      </dgm:t>
    </dgm:pt>
    <dgm:pt modelId="{27CFCC44-BF61-4D02-9E9C-7A24FEA6E629}" type="parTrans" cxnId="{F7E2A25B-2D10-4FB5-9A4E-D7588A2A3B88}">
      <dgm:prSet/>
      <dgm:spPr/>
      <dgm:t>
        <a:bodyPr/>
        <a:lstStyle/>
        <a:p>
          <a:endParaRPr lang="en-US"/>
        </a:p>
      </dgm:t>
    </dgm:pt>
    <dgm:pt modelId="{B975BEE4-EA97-4603-AC86-D6ED7490BD4C}" type="sibTrans" cxnId="{F7E2A25B-2D10-4FB5-9A4E-D7588A2A3B88}">
      <dgm:prSet/>
      <dgm:spPr/>
      <dgm:t>
        <a:bodyPr/>
        <a:lstStyle/>
        <a:p>
          <a:endParaRPr lang="en-US"/>
        </a:p>
      </dgm:t>
    </dgm:pt>
    <dgm:pt modelId="{88C129C9-9833-4416-828E-672A2E0C8DBA}" type="pres">
      <dgm:prSet presAssocID="{560A9C85-E483-4EBE-A9B3-A55CCF1E6B92}" presName="compositeShape" presStyleCnt="0">
        <dgm:presLayoutVars>
          <dgm:chMax val="7"/>
          <dgm:dir/>
          <dgm:resizeHandles val="exact"/>
        </dgm:presLayoutVars>
      </dgm:prSet>
      <dgm:spPr/>
    </dgm:pt>
    <dgm:pt modelId="{BC381B79-A9CF-4348-9D91-DFD187D851DA}" type="pres">
      <dgm:prSet presAssocID="{560A9C85-E483-4EBE-A9B3-A55CCF1E6B92}" presName="wedge1" presStyleLbl="node1" presStyleIdx="0" presStyleCnt="3"/>
      <dgm:spPr/>
      <dgm:t>
        <a:bodyPr/>
        <a:lstStyle/>
        <a:p>
          <a:endParaRPr lang="en-US"/>
        </a:p>
      </dgm:t>
    </dgm:pt>
    <dgm:pt modelId="{004F2D03-5188-4302-9C61-D3E99B449048}" type="pres">
      <dgm:prSet presAssocID="{560A9C85-E483-4EBE-A9B3-A55CCF1E6B92}" presName="dummy1a" presStyleCnt="0"/>
      <dgm:spPr/>
    </dgm:pt>
    <dgm:pt modelId="{E6E6C91F-D1DF-49CC-82A4-1B7C6C4018A1}" type="pres">
      <dgm:prSet presAssocID="{560A9C85-E483-4EBE-A9B3-A55CCF1E6B92}" presName="dummy1b" presStyleCnt="0"/>
      <dgm:spPr/>
    </dgm:pt>
    <dgm:pt modelId="{73D48D0C-973C-444F-A1B8-37836658280B}" type="pres">
      <dgm:prSet presAssocID="{560A9C85-E483-4EBE-A9B3-A55CCF1E6B92}" presName="wedge1Tx" presStyleLbl="node1" presStyleIdx="0" presStyleCnt="3">
        <dgm:presLayoutVars>
          <dgm:chMax val="0"/>
          <dgm:chPref val="0"/>
          <dgm:bulletEnabled val="1"/>
        </dgm:presLayoutVars>
      </dgm:prSet>
      <dgm:spPr/>
      <dgm:t>
        <a:bodyPr/>
        <a:lstStyle/>
        <a:p>
          <a:endParaRPr lang="en-US"/>
        </a:p>
      </dgm:t>
    </dgm:pt>
    <dgm:pt modelId="{A26F0638-9028-46B2-A141-A20912221C03}" type="pres">
      <dgm:prSet presAssocID="{560A9C85-E483-4EBE-A9B3-A55CCF1E6B92}" presName="wedge2" presStyleLbl="node1" presStyleIdx="1" presStyleCnt="3"/>
      <dgm:spPr/>
      <dgm:t>
        <a:bodyPr/>
        <a:lstStyle/>
        <a:p>
          <a:endParaRPr lang="en-US"/>
        </a:p>
      </dgm:t>
    </dgm:pt>
    <dgm:pt modelId="{34667F12-37ED-48FD-B686-5E8005A270A9}" type="pres">
      <dgm:prSet presAssocID="{560A9C85-E483-4EBE-A9B3-A55CCF1E6B92}" presName="dummy2a" presStyleCnt="0"/>
      <dgm:spPr/>
    </dgm:pt>
    <dgm:pt modelId="{45E1018E-8A9D-442F-82B5-AB2E956736B7}" type="pres">
      <dgm:prSet presAssocID="{560A9C85-E483-4EBE-A9B3-A55CCF1E6B92}" presName="dummy2b" presStyleCnt="0"/>
      <dgm:spPr/>
    </dgm:pt>
    <dgm:pt modelId="{7352C094-B0A9-4DF6-A7D3-61C480E0BD5B}" type="pres">
      <dgm:prSet presAssocID="{560A9C85-E483-4EBE-A9B3-A55CCF1E6B92}" presName="wedge2Tx" presStyleLbl="node1" presStyleIdx="1" presStyleCnt="3">
        <dgm:presLayoutVars>
          <dgm:chMax val="0"/>
          <dgm:chPref val="0"/>
          <dgm:bulletEnabled val="1"/>
        </dgm:presLayoutVars>
      </dgm:prSet>
      <dgm:spPr/>
      <dgm:t>
        <a:bodyPr/>
        <a:lstStyle/>
        <a:p>
          <a:endParaRPr lang="en-US"/>
        </a:p>
      </dgm:t>
    </dgm:pt>
    <dgm:pt modelId="{C056729A-9D47-4980-A552-5238BC7A9318}" type="pres">
      <dgm:prSet presAssocID="{560A9C85-E483-4EBE-A9B3-A55CCF1E6B92}" presName="wedge3" presStyleLbl="node1" presStyleIdx="2" presStyleCnt="3"/>
      <dgm:spPr/>
    </dgm:pt>
    <dgm:pt modelId="{38ADC308-D582-4AEA-A2CB-B5B4364F111C}" type="pres">
      <dgm:prSet presAssocID="{560A9C85-E483-4EBE-A9B3-A55CCF1E6B92}" presName="dummy3a" presStyleCnt="0"/>
      <dgm:spPr/>
    </dgm:pt>
    <dgm:pt modelId="{095FA83F-7304-4DD5-AD65-3A5C5D45669D}" type="pres">
      <dgm:prSet presAssocID="{560A9C85-E483-4EBE-A9B3-A55CCF1E6B92}" presName="dummy3b" presStyleCnt="0"/>
      <dgm:spPr/>
    </dgm:pt>
    <dgm:pt modelId="{BA373C8D-E37D-448E-B7B8-079374A3C905}" type="pres">
      <dgm:prSet presAssocID="{560A9C85-E483-4EBE-A9B3-A55CCF1E6B92}" presName="wedge3Tx" presStyleLbl="node1" presStyleIdx="2" presStyleCnt="3">
        <dgm:presLayoutVars>
          <dgm:chMax val="0"/>
          <dgm:chPref val="0"/>
          <dgm:bulletEnabled val="1"/>
        </dgm:presLayoutVars>
      </dgm:prSet>
      <dgm:spPr/>
    </dgm:pt>
    <dgm:pt modelId="{A3908834-0B27-48D7-A499-BBFD63537C31}" type="pres">
      <dgm:prSet presAssocID="{A1F811D7-9219-4540-A5C4-C9F1043B00B1}" presName="arrowWedge1" presStyleLbl="fgSibTrans2D1" presStyleIdx="0" presStyleCnt="3"/>
      <dgm:spPr/>
    </dgm:pt>
    <dgm:pt modelId="{21151D13-51E0-4427-B7F1-6C8A930181C7}" type="pres">
      <dgm:prSet presAssocID="{FA852C8D-B632-48CE-A43C-A8A6502FA5EE}" presName="arrowWedge2" presStyleLbl="fgSibTrans2D1" presStyleIdx="1" presStyleCnt="3"/>
      <dgm:spPr/>
    </dgm:pt>
    <dgm:pt modelId="{2051B294-7F9B-4836-AD52-E581A4398F45}" type="pres">
      <dgm:prSet presAssocID="{B975BEE4-EA97-4603-AC86-D6ED7490BD4C}" presName="arrowWedge3" presStyleLbl="fgSibTrans2D1" presStyleIdx="2" presStyleCnt="3"/>
      <dgm:spPr/>
    </dgm:pt>
  </dgm:ptLst>
  <dgm:cxnLst>
    <dgm:cxn modelId="{736B3E91-FDDA-424A-8BAB-E0F8B9D662F3}" type="presOf" srcId="{DB635829-A48D-452F-8985-823F5E8CC60A}" destId="{A26F0638-9028-46B2-A141-A20912221C03}" srcOrd="0" destOrd="0" presId="urn:microsoft.com/office/officeart/2005/8/layout/cycle8"/>
    <dgm:cxn modelId="{149F2B8F-656F-4EB7-8752-5DD37E615FC6}" type="presOf" srcId="{2A0B3563-AA16-4D3D-86A7-65EEC58D30A9}" destId="{C056729A-9D47-4980-A552-5238BC7A9318}" srcOrd="0" destOrd="0" presId="urn:microsoft.com/office/officeart/2005/8/layout/cycle8"/>
    <dgm:cxn modelId="{555A94CC-D49C-4DF9-AB7C-D572F624E470}" srcId="{560A9C85-E483-4EBE-A9B3-A55CCF1E6B92}" destId="{34195B64-3567-4902-93AD-6E3D050AE44F}" srcOrd="0" destOrd="0" parTransId="{888D0A3F-6A59-4C18-A0E9-4AF57B553D06}" sibTransId="{A1F811D7-9219-4540-A5C4-C9F1043B00B1}"/>
    <dgm:cxn modelId="{429A4CAB-C2F4-43CC-B70E-9EFC99EE4FEA}" srcId="{560A9C85-E483-4EBE-A9B3-A55CCF1E6B92}" destId="{DB635829-A48D-452F-8985-823F5E8CC60A}" srcOrd="1" destOrd="0" parTransId="{0ADBE99E-5DFF-4EB8-876A-41982CF4D4C4}" sibTransId="{FA852C8D-B632-48CE-A43C-A8A6502FA5EE}"/>
    <dgm:cxn modelId="{DC39C206-17AF-4A0C-BBEC-ED6C88B2A079}" type="presOf" srcId="{560A9C85-E483-4EBE-A9B3-A55CCF1E6B92}" destId="{88C129C9-9833-4416-828E-672A2E0C8DBA}" srcOrd="0" destOrd="0" presId="urn:microsoft.com/office/officeart/2005/8/layout/cycle8"/>
    <dgm:cxn modelId="{F7E2A25B-2D10-4FB5-9A4E-D7588A2A3B88}" srcId="{560A9C85-E483-4EBE-A9B3-A55CCF1E6B92}" destId="{2A0B3563-AA16-4D3D-86A7-65EEC58D30A9}" srcOrd="2" destOrd="0" parTransId="{27CFCC44-BF61-4D02-9E9C-7A24FEA6E629}" sibTransId="{B975BEE4-EA97-4603-AC86-D6ED7490BD4C}"/>
    <dgm:cxn modelId="{03282BED-5C6B-4144-A20E-CC5C368D1039}" type="presOf" srcId="{34195B64-3567-4902-93AD-6E3D050AE44F}" destId="{BC381B79-A9CF-4348-9D91-DFD187D851DA}" srcOrd="0" destOrd="0" presId="urn:microsoft.com/office/officeart/2005/8/layout/cycle8"/>
    <dgm:cxn modelId="{B1056CE4-AC51-49E6-85FF-2A5BC254B944}" type="presOf" srcId="{DB635829-A48D-452F-8985-823F5E8CC60A}" destId="{7352C094-B0A9-4DF6-A7D3-61C480E0BD5B}" srcOrd="1" destOrd="0" presId="urn:microsoft.com/office/officeart/2005/8/layout/cycle8"/>
    <dgm:cxn modelId="{361FF9C4-F860-439B-9155-66E73F93E06D}" type="presOf" srcId="{2A0B3563-AA16-4D3D-86A7-65EEC58D30A9}" destId="{BA373C8D-E37D-448E-B7B8-079374A3C905}" srcOrd="1" destOrd="0" presId="urn:microsoft.com/office/officeart/2005/8/layout/cycle8"/>
    <dgm:cxn modelId="{9DB6DF16-27C6-4398-B521-15A155EE316F}" type="presOf" srcId="{34195B64-3567-4902-93AD-6E3D050AE44F}" destId="{73D48D0C-973C-444F-A1B8-37836658280B}" srcOrd="1" destOrd="0" presId="urn:microsoft.com/office/officeart/2005/8/layout/cycle8"/>
    <dgm:cxn modelId="{D9AE8DFE-99B5-4D79-89FC-B891B1D2C14B}" type="presParOf" srcId="{88C129C9-9833-4416-828E-672A2E0C8DBA}" destId="{BC381B79-A9CF-4348-9D91-DFD187D851DA}" srcOrd="0" destOrd="0" presId="urn:microsoft.com/office/officeart/2005/8/layout/cycle8"/>
    <dgm:cxn modelId="{F7EFA4DD-6EB3-4D1B-9A22-9536E1FD302B}" type="presParOf" srcId="{88C129C9-9833-4416-828E-672A2E0C8DBA}" destId="{004F2D03-5188-4302-9C61-D3E99B449048}" srcOrd="1" destOrd="0" presId="urn:microsoft.com/office/officeart/2005/8/layout/cycle8"/>
    <dgm:cxn modelId="{1272B40F-0768-4DC7-8F67-3DC7D7D77BA1}" type="presParOf" srcId="{88C129C9-9833-4416-828E-672A2E0C8DBA}" destId="{E6E6C91F-D1DF-49CC-82A4-1B7C6C4018A1}" srcOrd="2" destOrd="0" presId="urn:microsoft.com/office/officeart/2005/8/layout/cycle8"/>
    <dgm:cxn modelId="{43D2F96C-FBC1-435C-80EC-16C4C9290A3D}" type="presParOf" srcId="{88C129C9-9833-4416-828E-672A2E0C8DBA}" destId="{73D48D0C-973C-444F-A1B8-37836658280B}" srcOrd="3" destOrd="0" presId="urn:microsoft.com/office/officeart/2005/8/layout/cycle8"/>
    <dgm:cxn modelId="{62AD8C84-A638-461B-9641-524560C15138}" type="presParOf" srcId="{88C129C9-9833-4416-828E-672A2E0C8DBA}" destId="{A26F0638-9028-46B2-A141-A20912221C03}" srcOrd="4" destOrd="0" presId="urn:microsoft.com/office/officeart/2005/8/layout/cycle8"/>
    <dgm:cxn modelId="{827AC63C-D2D9-4C61-8385-EED33611B896}" type="presParOf" srcId="{88C129C9-9833-4416-828E-672A2E0C8DBA}" destId="{34667F12-37ED-48FD-B686-5E8005A270A9}" srcOrd="5" destOrd="0" presId="urn:microsoft.com/office/officeart/2005/8/layout/cycle8"/>
    <dgm:cxn modelId="{4A30CDE3-F35D-4EFB-B574-B5C8DFDB73E9}" type="presParOf" srcId="{88C129C9-9833-4416-828E-672A2E0C8DBA}" destId="{45E1018E-8A9D-442F-82B5-AB2E956736B7}" srcOrd="6" destOrd="0" presId="urn:microsoft.com/office/officeart/2005/8/layout/cycle8"/>
    <dgm:cxn modelId="{8B60DFE5-4105-466D-8CED-0FA760EFF88F}" type="presParOf" srcId="{88C129C9-9833-4416-828E-672A2E0C8DBA}" destId="{7352C094-B0A9-4DF6-A7D3-61C480E0BD5B}" srcOrd="7" destOrd="0" presId="urn:microsoft.com/office/officeart/2005/8/layout/cycle8"/>
    <dgm:cxn modelId="{809F2D56-2E10-4AAC-8E8F-03FCD2B2183A}" type="presParOf" srcId="{88C129C9-9833-4416-828E-672A2E0C8DBA}" destId="{C056729A-9D47-4980-A552-5238BC7A9318}" srcOrd="8" destOrd="0" presId="urn:microsoft.com/office/officeart/2005/8/layout/cycle8"/>
    <dgm:cxn modelId="{FECEC6BE-1436-45C5-A2A9-DBB425DFABF2}" type="presParOf" srcId="{88C129C9-9833-4416-828E-672A2E0C8DBA}" destId="{38ADC308-D582-4AEA-A2CB-B5B4364F111C}" srcOrd="9" destOrd="0" presId="urn:microsoft.com/office/officeart/2005/8/layout/cycle8"/>
    <dgm:cxn modelId="{DE730496-D18E-45DF-B239-5349165507BD}" type="presParOf" srcId="{88C129C9-9833-4416-828E-672A2E0C8DBA}" destId="{095FA83F-7304-4DD5-AD65-3A5C5D45669D}" srcOrd="10" destOrd="0" presId="urn:microsoft.com/office/officeart/2005/8/layout/cycle8"/>
    <dgm:cxn modelId="{5864539A-F308-4958-A741-3564AC3EA5E7}" type="presParOf" srcId="{88C129C9-9833-4416-828E-672A2E0C8DBA}" destId="{BA373C8D-E37D-448E-B7B8-079374A3C905}" srcOrd="11" destOrd="0" presId="urn:microsoft.com/office/officeart/2005/8/layout/cycle8"/>
    <dgm:cxn modelId="{DD802868-A98C-4A60-9A02-5A3EF6B45C0D}" type="presParOf" srcId="{88C129C9-9833-4416-828E-672A2E0C8DBA}" destId="{A3908834-0B27-48D7-A499-BBFD63537C31}" srcOrd="12" destOrd="0" presId="urn:microsoft.com/office/officeart/2005/8/layout/cycle8"/>
    <dgm:cxn modelId="{2DC40928-FC4A-44B2-9FD5-AC12F773EDDC}" type="presParOf" srcId="{88C129C9-9833-4416-828E-672A2E0C8DBA}" destId="{21151D13-51E0-4427-B7F1-6C8A930181C7}" srcOrd="13" destOrd="0" presId="urn:microsoft.com/office/officeart/2005/8/layout/cycle8"/>
    <dgm:cxn modelId="{26E06EAD-9C8F-49D7-9EBE-95ADF4D8C481}" type="presParOf" srcId="{88C129C9-9833-4416-828E-672A2E0C8DBA}" destId="{2051B294-7F9B-4836-AD52-E581A4398F4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81B79-A9CF-4348-9D91-DFD187D851DA}">
      <dsp:nvSpPr>
        <dsp:cNvPr id="0" name=""/>
        <dsp:cNvSpPr/>
      </dsp:nvSpPr>
      <dsp:spPr>
        <a:xfrm>
          <a:off x="3265589" y="564006"/>
          <a:ext cx="7288699" cy="7288699"/>
        </a:xfrm>
        <a:prstGeom prst="pie">
          <a:avLst>
            <a:gd name="adj1" fmla="val 16200000"/>
            <a:gd name="adj2" fmla="val 18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4000" i="1" kern="1200" smtClean="0">
                    <a:latin typeface="Cambria Math" panose="02040503050406030204" pitchFamily="18" charset="0"/>
                    <a:ea typeface="Cambria Math" panose="02040503050406030204" pitchFamily="18" charset="0"/>
                  </a:rPr>
                  <m:t>𝛻</m:t>
                </m:r>
                <m:r>
                  <a:rPr lang="en-GB" sz="4000" b="0" i="1" kern="1200" smtClean="0">
                    <a:latin typeface="Cambria Math" panose="02040503050406030204" pitchFamily="18" charset="0"/>
                    <a:ea typeface="Cambria Math" panose="02040503050406030204" pitchFamily="18" charset="0"/>
                  </a:rPr>
                  <m:t> </m:t>
                </m:r>
                <m:r>
                  <a:rPr lang="en-GB" sz="4000" b="0" i="1" kern="1200" smtClean="0">
                    <a:latin typeface="Cambria Math" panose="02040503050406030204" pitchFamily="18" charset="0"/>
                    <a:ea typeface="Cambria Math" panose="02040503050406030204" pitchFamily="18" charset="0"/>
                  </a:rPr>
                  <m:t>𝑣</m:t>
                </m:r>
              </m:oMath>
            </m:oMathPara>
          </a14:m>
          <a:endParaRPr lang="en-US" sz="4000" kern="1200" dirty="0"/>
        </a:p>
      </dsp:txBody>
      <dsp:txXfrm>
        <a:off x="7106907" y="2108516"/>
        <a:ext cx="2603106" cy="2169255"/>
      </dsp:txXfrm>
    </dsp:sp>
    <dsp:sp modelId="{A26F0638-9028-46B2-A141-A20912221C03}">
      <dsp:nvSpPr>
        <dsp:cNvPr id="0" name=""/>
        <dsp:cNvSpPr/>
      </dsp:nvSpPr>
      <dsp:spPr>
        <a:xfrm>
          <a:off x="3115476" y="824317"/>
          <a:ext cx="7288699" cy="7288699"/>
        </a:xfrm>
        <a:prstGeom prst="pie">
          <a:avLst>
            <a:gd name="adj1" fmla="val 1800000"/>
            <a:gd name="adj2" fmla="val 900000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4000" i="1" kern="1200" smtClean="0">
                    <a:latin typeface="Cambria Math" panose="02040503050406030204" pitchFamily="18" charset="0"/>
                    <a:ea typeface="Cambria Math" panose="02040503050406030204" pitchFamily="18" charset="0"/>
                  </a:rPr>
                  <m:t>𝛻</m:t>
                </m:r>
                <m:r>
                  <a:rPr lang="en-GB" sz="4000" b="0" i="1" kern="1200" smtClean="0">
                    <a:latin typeface="Cambria Math" panose="02040503050406030204" pitchFamily="18" charset="0"/>
                    <a:ea typeface="Cambria Math" panose="02040503050406030204" pitchFamily="18" charset="0"/>
                  </a:rPr>
                  <m:t> </m:t>
                </m:r>
                <m:r>
                  <a:rPr lang="en-GB" sz="4000" b="0" i="1" kern="1200" smtClean="0">
                    <a:latin typeface="Cambria Math" panose="02040503050406030204" pitchFamily="18" charset="0"/>
                    <a:ea typeface="Cambria Math" panose="02040503050406030204" pitchFamily="18" charset="0"/>
                  </a:rPr>
                  <m:t>𝑝</m:t>
                </m:r>
              </m:oMath>
            </m:oMathPara>
          </a14:m>
          <a:endParaRPr lang="en-US" sz="4000" kern="1200" dirty="0"/>
        </a:p>
      </dsp:txBody>
      <dsp:txXfrm>
        <a:off x="4850881" y="5553294"/>
        <a:ext cx="3904660" cy="1908945"/>
      </dsp:txXfrm>
    </dsp:sp>
    <dsp:sp modelId="{C056729A-9D47-4980-A552-5238BC7A9318}">
      <dsp:nvSpPr>
        <dsp:cNvPr id="0" name=""/>
        <dsp:cNvSpPr/>
      </dsp:nvSpPr>
      <dsp:spPr>
        <a:xfrm>
          <a:off x="2965364" y="564006"/>
          <a:ext cx="7288699" cy="7288699"/>
        </a:xfrm>
        <a:prstGeom prst="pie">
          <a:avLst>
            <a:gd name="adj1" fmla="val 9000000"/>
            <a:gd name="adj2" fmla="val 1620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Supporting Code</a:t>
          </a:r>
          <a:endParaRPr lang="en-US" sz="4000" kern="1200" dirty="0"/>
        </a:p>
      </dsp:txBody>
      <dsp:txXfrm>
        <a:off x="3809638" y="2108516"/>
        <a:ext cx="2603106" cy="2169255"/>
      </dsp:txXfrm>
    </dsp:sp>
    <dsp:sp modelId="{A3908834-0B27-48D7-A499-BBFD63537C31}">
      <dsp:nvSpPr>
        <dsp:cNvPr id="0" name=""/>
        <dsp:cNvSpPr/>
      </dsp:nvSpPr>
      <dsp:spPr>
        <a:xfrm>
          <a:off x="2814985" y="112801"/>
          <a:ext cx="8191109" cy="8191109"/>
        </a:xfrm>
        <a:prstGeom prst="circularArrow">
          <a:avLst>
            <a:gd name="adj1" fmla="val 5085"/>
            <a:gd name="adj2" fmla="val 327528"/>
            <a:gd name="adj3" fmla="val 1472472"/>
            <a:gd name="adj4" fmla="val 16199432"/>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1151D13-51E0-4427-B7F1-6C8A930181C7}">
      <dsp:nvSpPr>
        <dsp:cNvPr id="0" name=""/>
        <dsp:cNvSpPr/>
      </dsp:nvSpPr>
      <dsp:spPr>
        <a:xfrm>
          <a:off x="2664271" y="372651"/>
          <a:ext cx="8191109" cy="8191109"/>
        </a:xfrm>
        <a:prstGeom prst="circularArrow">
          <a:avLst>
            <a:gd name="adj1" fmla="val 5085"/>
            <a:gd name="adj2" fmla="val 327528"/>
            <a:gd name="adj3" fmla="val 8671970"/>
            <a:gd name="adj4" fmla="val 1800502"/>
            <a:gd name="adj5" fmla="val 5932"/>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051B294-7F9B-4836-AD52-E581A4398F45}">
      <dsp:nvSpPr>
        <dsp:cNvPr id="0" name=""/>
        <dsp:cNvSpPr/>
      </dsp:nvSpPr>
      <dsp:spPr>
        <a:xfrm>
          <a:off x="2513557" y="112801"/>
          <a:ext cx="8191109" cy="8191109"/>
        </a:xfrm>
        <a:prstGeom prst="circularArrow">
          <a:avLst>
            <a:gd name="adj1" fmla="val 5085"/>
            <a:gd name="adj2" fmla="val 327528"/>
            <a:gd name="adj3" fmla="val 15873039"/>
            <a:gd name="adj4" fmla="val 9000000"/>
            <a:gd name="adj5" fmla="val 5932"/>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4FE567-C1D8-4ACF-A74E-D6362D196325}" type="datetimeFigureOut">
              <a:rPr lang="en-GB" smtClean="0"/>
              <a:t>21/11/2017</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604BA1-1D1E-4B20-B949-53E16B4568E9}" type="slidenum">
              <a:rPr lang="en-GB" smtClean="0"/>
              <a:t>‹#›</a:t>
            </a:fld>
            <a:endParaRPr lang="en-GB"/>
          </a:p>
        </p:txBody>
      </p:sp>
    </p:spTree>
    <p:extLst>
      <p:ext uri="{BB962C8B-B14F-4D97-AF65-F5344CB8AC3E}">
        <p14:creationId xmlns:p14="http://schemas.microsoft.com/office/powerpoint/2010/main" val="24964967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8CAB0-7C73-44A4-9260-D3ACE56FA34D}" type="datetimeFigureOut">
              <a:rPr lang="en-GB" smtClean="0"/>
              <a:t>21/11/2017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B29EE-A729-4601-8F0C-03CF5B3E96EF}" type="slidenum">
              <a:rPr lang="en-GB" smtClean="0"/>
              <a:t>‹#›</a:t>
            </a:fld>
            <a:endParaRPr lang="en-GB"/>
          </a:p>
        </p:txBody>
      </p:sp>
    </p:spTree>
    <p:extLst>
      <p:ext uri="{BB962C8B-B14F-4D97-AF65-F5344CB8AC3E}">
        <p14:creationId xmlns:p14="http://schemas.microsoft.com/office/powerpoint/2010/main" val="2031525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Good afternoon</a:t>
            </a:r>
          </a:p>
          <a:p>
            <a:pPr marL="171450" indent="-171450">
              <a:buFont typeface="Arial" panose="020B0604020202020204" pitchFamily="34" charset="0"/>
              <a:buChar char="•"/>
            </a:pPr>
            <a:endParaRPr lang="en-GB" dirty="0" smtClean="0"/>
          </a:p>
          <a:p>
            <a:pPr marL="171450" indent="-171450">
              <a:buFont typeface="Arial" panose="020B0604020202020204" pitchFamily="34" charset="0"/>
              <a:buChar char="•"/>
            </a:pPr>
            <a:r>
              <a:rPr lang="en-GB" dirty="0" smtClean="0"/>
              <a:t>My</a:t>
            </a:r>
            <a:r>
              <a:rPr lang="en-GB" baseline="0" dirty="0" smtClean="0"/>
              <a:t> name </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Welcome to my presentation on exploring efficient time domain methods for modelling large spaces</a:t>
            </a:r>
          </a:p>
          <a:p>
            <a:pPr marL="171450" indent="-171450">
              <a:buFont typeface="Arial" panose="020B0604020202020204" pitchFamily="34" charset="0"/>
              <a:buChar char="•"/>
            </a:pP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1</a:t>
            </a:fld>
            <a:endParaRPr lang="en-GB"/>
          </a:p>
        </p:txBody>
      </p:sp>
    </p:spTree>
    <p:extLst>
      <p:ext uri="{BB962C8B-B14F-4D97-AF65-F5344CB8AC3E}">
        <p14:creationId xmlns:p14="http://schemas.microsoft.com/office/powerpoint/2010/main" val="36701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problem with the</a:t>
            </a:r>
            <a:r>
              <a:rPr lang="en-GB" baseline="0" dirty="0" smtClean="0"/>
              <a:t> finite difference time domain method is that (much like other numerical methods, BEM, FEM etc.) as the domain gets larger or the frequency of interest gets higher, the solution gets</a:t>
            </a:r>
            <a:r>
              <a:rPr lang="en-GB" b="1" u="sng" baseline="0" dirty="0" smtClean="0"/>
              <a:t> much slower.</a:t>
            </a:r>
          </a:p>
        </p:txBody>
      </p:sp>
      <p:sp>
        <p:nvSpPr>
          <p:cNvPr id="4" name="Slide Number Placeholder 3"/>
          <p:cNvSpPr>
            <a:spLocks noGrp="1"/>
          </p:cNvSpPr>
          <p:nvPr>
            <p:ph type="sldNum" sz="quarter" idx="10"/>
          </p:nvPr>
        </p:nvSpPr>
        <p:spPr/>
        <p:txBody>
          <a:bodyPr/>
          <a:lstStyle/>
          <a:p>
            <a:fld id="{875B29EE-A729-4601-8F0C-03CF5B3E96EF}" type="slidenum">
              <a:rPr lang="en-GB" smtClean="0"/>
              <a:t>10</a:t>
            </a:fld>
            <a:endParaRPr lang="en-GB"/>
          </a:p>
        </p:txBody>
      </p:sp>
    </p:spTree>
    <p:extLst>
      <p:ext uri="{BB962C8B-B14F-4D97-AF65-F5344CB8AC3E}">
        <p14:creationId xmlns:p14="http://schemas.microsoft.com/office/powerpoint/2010/main" val="27300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So the aim of this work is to explore why</a:t>
            </a:r>
            <a:r>
              <a:rPr lang="en-GB" baseline="0" dirty="0" smtClean="0"/>
              <a:t> modelling large domains is so slow, and look at to ways that might speed it up.</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11</a:t>
            </a:fld>
            <a:endParaRPr lang="en-GB"/>
          </a:p>
        </p:txBody>
      </p:sp>
    </p:spTree>
    <p:extLst>
      <p:ext uri="{BB962C8B-B14F-4D97-AF65-F5344CB8AC3E}">
        <p14:creationId xmlns:p14="http://schemas.microsoft.com/office/powerpoint/2010/main" val="3150396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So, why are</a:t>
            </a:r>
            <a:r>
              <a:rPr lang="en-GB" baseline="0" dirty="0" smtClean="0"/>
              <a:t> models of large domains so slow?</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12</a:t>
            </a:fld>
            <a:endParaRPr lang="en-GB"/>
          </a:p>
        </p:txBody>
      </p:sp>
    </p:spTree>
    <p:extLst>
      <p:ext uri="{BB962C8B-B14F-4D97-AF65-F5344CB8AC3E}">
        <p14:creationId xmlns:p14="http://schemas.microsoft.com/office/powerpoint/2010/main" val="4192388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There are a few key</a:t>
            </a:r>
            <a:r>
              <a:rPr lang="en-GB" baseline="0" dirty="0" smtClean="0"/>
              <a:t> fundamentals to time marching solvers that could answer this question, but I am going to discuss what I consider to be the most fundamental problems.</a:t>
            </a:r>
          </a:p>
          <a:p>
            <a:endParaRPr lang="en-GB" baseline="0" dirty="0" smtClean="0"/>
          </a:p>
          <a:p>
            <a:r>
              <a:rPr lang="en-GB" baseline="0" dirty="0" smtClean="0"/>
              <a:t>These are based on the conditions for stability. </a:t>
            </a:r>
          </a:p>
          <a:p>
            <a:endParaRPr lang="en-GB" baseline="0" dirty="0" smtClean="0"/>
          </a:p>
          <a:p>
            <a:r>
              <a:rPr lang="en-GB" baseline="0" dirty="0" smtClean="0"/>
              <a:t>I will also briefly discuss some of the practicalities of matrix indexing.</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13</a:t>
            </a:fld>
            <a:endParaRPr lang="en-GB"/>
          </a:p>
        </p:txBody>
      </p:sp>
    </p:spTree>
    <p:extLst>
      <p:ext uri="{BB962C8B-B14F-4D97-AF65-F5344CB8AC3E}">
        <p14:creationId xmlns:p14="http://schemas.microsoft.com/office/powerpoint/2010/main" val="3190419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Time</a:t>
            </a:r>
            <a:r>
              <a:rPr lang="en-GB" baseline="0" dirty="0" smtClean="0"/>
              <a:t> stepping numerical methods are bounded by many conditions for a stable, convergent solution. </a:t>
            </a:r>
          </a:p>
          <a:p>
            <a:endParaRPr lang="en-GB" baseline="0" dirty="0" smtClean="0"/>
          </a:p>
          <a:p>
            <a:r>
              <a:rPr lang="en-GB" baseline="0" dirty="0" smtClean="0"/>
              <a:t>One of these conditions that must be satisfied but does NOT guarantee a convergent stable solution is the CFL condition.</a:t>
            </a:r>
          </a:p>
          <a:p>
            <a:endParaRPr lang="en-GB" baseline="0" dirty="0" smtClean="0"/>
          </a:p>
          <a:p>
            <a:r>
              <a:rPr lang="en-GB" baseline="0" dirty="0" smtClean="0"/>
              <a:t>This condition states that the time step must scale with and be within an absolute maximum, based on the wave speed and spatial step size of a simulation.</a:t>
            </a:r>
          </a:p>
          <a:p>
            <a:endParaRPr lang="en-GB" baseline="0" dirty="0" smtClean="0"/>
          </a:p>
          <a:p>
            <a:r>
              <a:rPr lang="en-GB" baseline="0" dirty="0" smtClean="0"/>
              <a:t>The spatial step size is determined by the minimum frequency and stability of the simulation and solving methods, and many sources referenced in the conference paper suggest that between 6 and 10 points per wavelength is required for a reasonable FDTD solution.</a:t>
            </a:r>
          </a:p>
          <a:p>
            <a:endParaRPr lang="en-GB" baseline="0" dirty="0" smtClean="0"/>
          </a:p>
          <a:p>
            <a:r>
              <a:rPr lang="en-GB" baseline="0" dirty="0" smtClean="0"/>
              <a:t>For a  generic second order explicit FDTD scheme stepping through time, </a:t>
            </a:r>
            <a:r>
              <a:rPr lang="en-GB" baseline="0" dirty="0" err="1" smtClean="0"/>
              <a:t>Cmax</a:t>
            </a:r>
            <a:r>
              <a:rPr lang="en-GB" baseline="0" dirty="0" smtClean="0"/>
              <a:t> is often 1.0.</a:t>
            </a:r>
          </a:p>
          <a:p>
            <a:endParaRPr lang="en-GB" baseline="0" dirty="0" smtClean="0"/>
          </a:p>
          <a:p>
            <a:r>
              <a:rPr lang="en-GB" baseline="0" dirty="0" smtClean="0"/>
              <a:t>Time step and spatial step are going to largely determine how long it takes to solve a simulation, as the number of slices in space increases the number amount of arithmetic operations required per time step increases; and as the number of slices in time increases the number total operations required to realise the outcome of a simulation increases. It always takes an amount of time for some useful information to come from a simulation, as no single sample is meaningful or consequent on its own.</a:t>
            </a:r>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14</a:t>
            </a:fld>
            <a:endParaRPr lang="en-GB"/>
          </a:p>
        </p:txBody>
      </p:sp>
    </p:spTree>
    <p:extLst>
      <p:ext uri="{BB962C8B-B14F-4D97-AF65-F5344CB8AC3E}">
        <p14:creationId xmlns:p14="http://schemas.microsoft.com/office/powerpoint/2010/main" val="2199207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As the problem size scales inversely with wavelength, if we wish to simulate a large domain such as a 60 x 40 x 30 meter rectangular arena up to 10kHz, the pressure and each velocity matrix will have nearly 5 Trillion points (</a:t>
            </a:r>
            <a:r>
              <a:rPr lang="en-GB" baseline="0" dirty="0" err="1" smtClean="0"/>
              <a:t>shortscale</a:t>
            </a:r>
            <a:r>
              <a:rPr lang="en-GB" baseline="0" dirty="0" smtClean="0"/>
              <a:t>).</a:t>
            </a:r>
          </a:p>
        </p:txBody>
      </p:sp>
      <p:sp>
        <p:nvSpPr>
          <p:cNvPr id="4" name="Slide Number Placeholder 3"/>
          <p:cNvSpPr>
            <a:spLocks noGrp="1"/>
          </p:cNvSpPr>
          <p:nvPr>
            <p:ph type="sldNum" sz="quarter" idx="10"/>
          </p:nvPr>
        </p:nvSpPr>
        <p:spPr/>
        <p:txBody>
          <a:bodyPr/>
          <a:lstStyle/>
          <a:p>
            <a:fld id="{875B29EE-A729-4601-8F0C-03CF5B3E96EF}" type="slidenum">
              <a:rPr lang="en-GB" smtClean="0"/>
              <a:t>15</a:t>
            </a:fld>
            <a:endParaRPr lang="en-GB"/>
          </a:p>
        </p:txBody>
      </p:sp>
    </p:spTree>
    <p:extLst>
      <p:ext uri="{BB962C8B-B14F-4D97-AF65-F5344CB8AC3E}">
        <p14:creationId xmlns:p14="http://schemas.microsoft.com/office/powerpoint/2010/main" val="3348780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As the problem size scales inversely with wavelength, if we wish to simulate a large domain such as a 60 x 40 x 30 meter rectangular arena up to 10kHz, the pressure and each velocity matrix will have nearly 5 Trillion points (</a:t>
            </a:r>
            <a:r>
              <a:rPr lang="en-GB" baseline="0" dirty="0" err="1" smtClean="0"/>
              <a:t>shortscale</a:t>
            </a:r>
            <a:r>
              <a:rPr lang="en-GB" baseline="0" dirty="0" smtClean="0"/>
              <a:t>).</a:t>
            </a:r>
          </a:p>
          <a:p>
            <a:endParaRPr lang="en-GB" baseline="0" dirty="0" smtClean="0"/>
          </a:p>
          <a:p>
            <a:r>
              <a:rPr lang="en-GB" baseline="0" dirty="0" smtClean="0"/>
              <a:t>We can see that for large domains, high frequency simulation is going to be difficult with regards to memory access, but that is only half the CFL condition story.</a:t>
            </a:r>
          </a:p>
          <a:p>
            <a:r>
              <a:rPr lang="en-GB" baseline="0" dirty="0" smtClean="0"/>
              <a:t>We should also consider the time step.</a:t>
            </a:r>
          </a:p>
        </p:txBody>
      </p:sp>
      <p:sp>
        <p:nvSpPr>
          <p:cNvPr id="4" name="Slide Number Placeholder 3"/>
          <p:cNvSpPr>
            <a:spLocks noGrp="1"/>
          </p:cNvSpPr>
          <p:nvPr>
            <p:ph type="sldNum" sz="quarter" idx="10"/>
          </p:nvPr>
        </p:nvSpPr>
        <p:spPr/>
        <p:txBody>
          <a:bodyPr/>
          <a:lstStyle/>
          <a:p>
            <a:fld id="{875B29EE-A729-4601-8F0C-03CF5B3E96EF}" type="slidenum">
              <a:rPr lang="en-GB" smtClean="0"/>
              <a:t>16</a:t>
            </a:fld>
            <a:endParaRPr lang="en-GB"/>
          </a:p>
        </p:txBody>
      </p:sp>
    </p:spTree>
    <p:extLst>
      <p:ext uri="{BB962C8B-B14F-4D97-AF65-F5344CB8AC3E}">
        <p14:creationId xmlns:p14="http://schemas.microsoft.com/office/powerpoint/2010/main" val="148954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As frequency goes up, the number of time steps required per unit time goes up, regardless of the size of domain. </a:t>
            </a:r>
          </a:p>
          <a:p>
            <a:endParaRPr lang="en-GB" baseline="0" dirty="0" smtClean="0"/>
          </a:p>
          <a:p>
            <a:r>
              <a:rPr lang="en-GB" baseline="0" dirty="0" smtClean="0"/>
              <a:t>The equation shown here is derived from the CFL equation, and suggests that as the speed of sound c increases, or the spatial step delta x (y z) decreases, the maximum time step required to fulfil the CFL condition decreases.</a:t>
            </a:r>
          </a:p>
          <a:p>
            <a:endParaRPr lang="en-GB" baseline="0" dirty="0" smtClean="0"/>
          </a:p>
          <a:p>
            <a:r>
              <a:rPr lang="en-GB" baseline="0" dirty="0" smtClean="0"/>
              <a:t>As the number of time steps per unit time increases, the number of iterations over the simulation time inherently increases and the time taken to solve the simulation increases.</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17</a:t>
            </a:fld>
            <a:endParaRPr lang="en-GB"/>
          </a:p>
        </p:txBody>
      </p:sp>
    </p:spTree>
    <p:extLst>
      <p:ext uri="{BB962C8B-B14F-4D97-AF65-F5344CB8AC3E}">
        <p14:creationId xmlns:p14="http://schemas.microsoft.com/office/powerpoint/2010/main" val="1148204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As frequency goes up, the number of time steps required per unit time goes up, regardless of the size of domain. </a:t>
            </a:r>
          </a:p>
          <a:p>
            <a:endParaRPr lang="en-GB" baseline="0" dirty="0" smtClean="0"/>
          </a:p>
          <a:p>
            <a:r>
              <a:rPr lang="en-GB" baseline="0" dirty="0" smtClean="0"/>
              <a:t>The equation shown here is derived from the CFL equation, and suggests that as the speed of sound c increases, or the spatial step delta x (y z) decreases, the maximum time step required to fulfil the CFL condition decreases.</a:t>
            </a:r>
          </a:p>
          <a:p>
            <a:endParaRPr lang="en-GB" baseline="0" dirty="0" smtClean="0"/>
          </a:p>
          <a:p>
            <a:r>
              <a:rPr lang="en-GB" baseline="0" dirty="0" smtClean="0"/>
              <a:t>As the number of time steps per unit time increases, the number of iterations over the simulation time inherently increases and the time taken to solve the simulation increases.</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18</a:t>
            </a:fld>
            <a:endParaRPr lang="en-GB"/>
          </a:p>
        </p:txBody>
      </p:sp>
    </p:spTree>
    <p:extLst>
      <p:ext uri="{BB962C8B-B14F-4D97-AF65-F5344CB8AC3E}">
        <p14:creationId xmlns:p14="http://schemas.microsoft.com/office/powerpoint/2010/main" val="3917349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As the size of the dimensions to be modelled increase, the volume of the computational domain increases at an exponential rate. </a:t>
            </a:r>
          </a:p>
          <a:p>
            <a:r>
              <a:rPr lang="en-GB" baseline="0" dirty="0" smtClean="0"/>
              <a:t>The volume of a cube increases exponentially, relative to the increase of the length the edges.</a:t>
            </a:r>
          </a:p>
          <a:p>
            <a:endParaRPr lang="en-GB" baseline="0" dirty="0" smtClean="0"/>
          </a:p>
          <a:p>
            <a:r>
              <a:rPr lang="en-GB" baseline="0" dirty="0" smtClean="0"/>
              <a:t>[ Change Slide ]</a:t>
            </a:r>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19</a:t>
            </a:fld>
            <a:endParaRPr lang="en-GB"/>
          </a:p>
        </p:txBody>
      </p:sp>
    </p:spTree>
    <p:extLst>
      <p:ext uri="{BB962C8B-B14F-4D97-AF65-F5344CB8AC3E}">
        <p14:creationId xmlns:p14="http://schemas.microsoft.com/office/powerpoint/2010/main" val="259529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I hope </a:t>
            </a:r>
            <a:r>
              <a:rPr lang="en-GB" baseline="0" dirty="0" smtClean="0"/>
              <a:t>to share with you a few ideas and observations with regards to speeding up variants of finite difference methods.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I will go through the background of why the finite difference time domain method might be slow when simulating large spaces, and share some variants of the FDTD methods that might have potential to get faster results.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I will then share the results of a speed comparison between these methods, and end this presentation with a call for guidance.</a:t>
            </a:r>
          </a:p>
        </p:txBody>
      </p:sp>
      <p:sp>
        <p:nvSpPr>
          <p:cNvPr id="4" name="Slide Number Placeholder 3"/>
          <p:cNvSpPr>
            <a:spLocks noGrp="1"/>
          </p:cNvSpPr>
          <p:nvPr>
            <p:ph type="sldNum" sz="quarter" idx="10"/>
          </p:nvPr>
        </p:nvSpPr>
        <p:spPr/>
        <p:txBody>
          <a:bodyPr/>
          <a:lstStyle/>
          <a:p>
            <a:fld id="{875B29EE-A729-4601-8F0C-03CF5B3E96EF}" type="slidenum">
              <a:rPr lang="en-GB" smtClean="0"/>
              <a:t>2</a:t>
            </a:fld>
            <a:endParaRPr lang="en-GB"/>
          </a:p>
        </p:txBody>
      </p:sp>
    </p:spTree>
    <p:extLst>
      <p:ext uri="{BB962C8B-B14F-4D97-AF65-F5344CB8AC3E}">
        <p14:creationId xmlns:p14="http://schemas.microsoft.com/office/powerpoint/2010/main" val="3881333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more fundamental problem here is that we have to deal with large constructs of memory, which means we need a large amount of memory available and hardware needs to be able to work with large amount of memory quickly. This is not a trivial problem to solve, very much so when considering the limitations of generally available hardware.</a:t>
            </a:r>
          </a:p>
          <a:p>
            <a:endParaRPr lang="en-GB" baseline="0" dirty="0" smtClean="0"/>
          </a:p>
          <a:p>
            <a:endParaRPr lang="en-GB" baseline="0" dirty="0" smtClean="0"/>
          </a:p>
          <a:p>
            <a:r>
              <a:rPr lang="en-GB" baseline="0" dirty="0" smtClean="0"/>
              <a:t>[PLOT ASSUMES DOUBLE PRECISION FLOATING POINT]</a:t>
            </a:r>
          </a:p>
        </p:txBody>
      </p:sp>
      <p:sp>
        <p:nvSpPr>
          <p:cNvPr id="4" name="Slide Number Placeholder 3"/>
          <p:cNvSpPr>
            <a:spLocks noGrp="1"/>
          </p:cNvSpPr>
          <p:nvPr>
            <p:ph type="sldNum" sz="quarter" idx="10"/>
          </p:nvPr>
        </p:nvSpPr>
        <p:spPr/>
        <p:txBody>
          <a:bodyPr/>
          <a:lstStyle/>
          <a:p>
            <a:fld id="{875B29EE-A729-4601-8F0C-03CF5B3E96EF}" type="slidenum">
              <a:rPr lang="en-GB" smtClean="0"/>
              <a:t>20</a:t>
            </a:fld>
            <a:endParaRPr lang="en-GB"/>
          </a:p>
        </p:txBody>
      </p:sp>
    </p:spTree>
    <p:extLst>
      <p:ext uri="{BB962C8B-B14F-4D97-AF65-F5344CB8AC3E}">
        <p14:creationId xmlns:p14="http://schemas.microsoft.com/office/powerpoint/2010/main" val="871996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If using video, fast forward start to 7 mins</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21</a:t>
            </a:fld>
            <a:endParaRPr lang="en-GB"/>
          </a:p>
        </p:txBody>
      </p:sp>
    </p:spTree>
    <p:extLst>
      <p:ext uri="{BB962C8B-B14F-4D97-AF65-F5344CB8AC3E}">
        <p14:creationId xmlns:p14="http://schemas.microsoft.com/office/powerpoint/2010/main" val="27213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If using video, fast forward start to 7 mins</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22</a:t>
            </a:fld>
            <a:endParaRPr lang="en-GB"/>
          </a:p>
        </p:txBody>
      </p:sp>
    </p:spTree>
    <p:extLst>
      <p:ext uri="{BB962C8B-B14F-4D97-AF65-F5344CB8AC3E}">
        <p14:creationId xmlns:p14="http://schemas.microsoft.com/office/powerpoint/2010/main" val="401777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So we can see that we want</a:t>
            </a:r>
            <a:r>
              <a:rPr lang="en-GB" baseline="0" dirty="0" smtClean="0"/>
              <a:t> to either reduce or optimise the memory accesses we do, and if we can reduce total amount of memory required, great.</a:t>
            </a:r>
          </a:p>
          <a:p>
            <a:endParaRPr lang="en-GB" baseline="0" dirty="0" smtClean="0"/>
          </a:p>
          <a:p>
            <a:r>
              <a:rPr lang="en-GB" baseline="0" dirty="0" smtClean="0"/>
              <a:t>Two potential variants of the FDTD method that could do this are the </a:t>
            </a:r>
            <a:r>
              <a:rPr lang="en-GB" baseline="0" dirty="0" err="1" smtClean="0"/>
              <a:t>pseudospectral</a:t>
            </a:r>
            <a:r>
              <a:rPr lang="en-GB" baseline="0" dirty="0" smtClean="0"/>
              <a:t> time domain method, and the spare finite difference time domain method.</a:t>
            </a:r>
          </a:p>
          <a:p>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23</a:t>
            </a:fld>
            <a:endParaRPr lang="en-GB"/>
          </a:p>
        </p:txBody>
      </p:sp>
    </p:spTree>
    <p:extLst>
      <p:ext uri="{BB962C8B-B14F-4D97-AF65-F5344CB8AC3E}">
        <p14:creationId xmlns:p14="http://schemas.microsoft.com/office/powerpoint/2010/main" val="1113728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Fourier </a:t>
            </a:r>
            <a:r>
              <a:rPr lang="en-GB" dirty="0" err="1" smtClean="0"/>
              <a:t>pseudospectral</a:t>
            </a:r>
            <a:r>
              <a:rPr lang="en-GB" dirty="0" smtClean="0"/>
              <a:t> time domain method is similar to the FDTD method,</a:t>
            </a:r>
            <a:r>
              <a:rPr lang="en-GB" baseline="0" dirty="0" smtClean="0"/>
              <a:t> calculating a time domain solution to a sound field in a leap-frog time marching way.</a:t>
            </a:r>
          </a:p>
          <a:p>
            <a:endParaRPr lang="en-GB" baseline="0" dirty="0" smtClean="0"/>
          </a:p>
          <a:p>
            <a:r>
              <a:rPr lang="en-GB" baseline="0" dirty="0" smtClean="0"/>
              <a:t>However, differentiation is performed in the frequency domain. </a:t>
            </a:r>
          </a:p>
          <a:p>
            <a:r>
              <a:rPr lang="en-GB" baseline="0" dirty="0" smtClean="0"/>
              <a:t>Each time-step, each dimension of the domain is transformed in the frequency domain using the fast Fourier transform. </a:t>
            </a:r>
          </a:p>
          <a:p>
            <a:r>
              <a:rPr lang="en-GB" baseline="0" dirty="0" smtClean="0"/>
              <a:t>The frequency domain representation is then differentiated, by multiplying with the complex form of an ideal differentiator.</a:t>
            </a:r>
          </a:p>
          <a:p>
            <a:endParaRPr lang="en-GB" baseline="0" dirty="0" smtClean="0"/>
          </a:p>
          <a:p>
            <a:r>
              <a:rPr lang="en-GB" dirty="0" smtClean="0"/>
              <a:t>The reciprocating</a:t>
            </a:r>
            <a:r>
              <a:rPr lang="en-GB" baseline="0" dirty="0" smtClean="0"/>
              <a:t> fields are then calculated using these differentiated fields, in the same leapfrog way as FDTD.</a:t>
            </a:r>
          </a:p>
          <a:p>
            <a:endParaRPr lang="en-GB" baseline="0" dirty="0" smtClean="0"/>
          </a:p>
          <a:p>
            <a:r>
              <a:rPr lang="en-GB" baseline="0" dirty="0" smtClean="0"/>
              <a:t>To mitigate the Gibbs phenomenon, the boundary of the domain must seem continuous and infinitely large. </a:t>
            </a:r>
          </a:p>
          <a:p>
            <a:r>
              <a:rPr lang="en-GB" baseline="0" dirty="0" smtClean="0"/>
              <a:t>A perfectly matched layer is used to accommodate for this behaviour. </a:t>
            </a:r>
          </a:p>
          <a:p>
            <a:r>
              <a:rPr lang="en-GB" baseline="0" dirty="0" smtClean="0"/>
              <a:t>A perfectly matched layer is a portion of the medium where a series of coefficients allow for the transit of waves from any direction to enter the portion and decay without leaving.</a:t>
            </a:r>
          </a:p>
          <a:p>
            <a:endParaRPr lang="en-GB" baseline="0" dirty="0" smtClean="0"/>
          </a:p>
          <a:p>
            <a:r>
              <a:rPr lang="en-GB" baseline="0" dirty="0" smtClean="0"/>
              <a:t>The PSTD work presented here is an extension of the work by Angus &amp; </a:t>
            </a:r>
            <a:r>
              <a:rPr lang="en-GB" baseline="0" dirty="0" err="1" smtClean="0"/>
              <a:t>Caunce</a:t>
            </a:r>
            <a:r>
              <a:rPr lang="en-GB" baseline="0" dirty="0" smtClean="0"/>
              <a:t>, A GPGPU Approach to Improved Acoustic</a:t>
            </a:r>
          </a:p>
          <a:p>
            <a:r>
              <a:rPr lang="en-GB" baseline="0" dirty="0" smtClean="0"/>
              <a:t>Finite Difference Time Domain Calculations</a:t>
            </a:r>
          </a:p>
          <a:p>
            <a:endParaRPr lang="en-GB" dirty="0" smtClean="0"/>
          </a:p>
          <a:p>
            <a:r>
              <a:rPr lang="en-GB" dirty="0" smtClean="0"/>
              <a:t>The</a:t>
            </a:r>
            <a:r>
              <a:rPr lang="en-GB" baseline="0" dirty="0" smtClean="0"/>
              <a:t> reason this might be faster than the FDTD method is two fold. First of all we are indexing entire portions of arrays, that can be nicely vectorised and sped up.</a:t>
            </a:r>
          </a:p>
          <a:p>
            <a:r>
              <a:rPr lang="en-GB" baseline="0" dirty="0" smtClean="0"/>
              <a:t>We can use optimised libraries like FFTW to get higher performance than having to do local memory accesses, and hoping enough of our required memory remains in the cache.</a:t>
            </a:r>
          </a:p>
          <a:p>
            <a:endParaRPr lang="en-GB" baseline="0" dirty="0" smtClean="0"/>
          </a:p>
          <a:p>
            <a:r>
              <a:rPr lang="en-GB" baseline="0" dirty="0" smtClean="0"/>
              <a:t>Also, because of the stability and accuracy of PSTD methods, the time step (number of executions per unit time) and spatial step (matrix size) is smaller than FDTD for the same problem.</a:t>
            </a:r>
          </a:p>
          <a:p>
            <a:r>
              <a:rPr lang="en-GB" baseline="0" dirty="0" smtClean="0"/>
              <a:t>The down side is the difficult of modelling discontinuities, and numerical dispersion can be quite apparent if you struggle to get the properties of the simulation correct.</a:t>
            </a:r>
          </a:p>
        </p:txBody>
      </p:sp>
      <p:sp>
        <p:nvSpPr>
          <p:cNvPr id="4" name="Slide Number Placeholder 3"/>
          <p:cNvSpPr>
            <a:spLocks noGrp="1"/>
          </p:cNvSpPr>
          <p:nvPr>
            <p:ph type="sldNum" sz="quarter" idx="10"/>
          </p:nvPr>
        </p:nvSpPr>
        <p:spPr/>
        <p:txBody>
          <a:bodyPr/>
          <a:lstStyle/>
          <a:p>
            <a:fld id="{875B29EE-A729-4601-8F0C-03CF5B3E96EF}" type="slidenum">
              <a:rPr lang="en-GB" smtClean="0"/>
              <a:t>24</a:t>
            </a:fld>
            <a:endParaRPr lang="en-GB"/>
          </a:p>
        </p:txBody>
      </p:sp>
    </p:spTree>
    <p:extLst>
      <p:ext uri="{BB962C8B-B14F-4D97-AF65-F5344CB8AC3E}">
        <p14:creationId xmlns:p14="http://schemas.microsoft.com/office/powerpoint/2010/main" val="1610837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25</a:t>
            </a:fld>
            <a:endParaRPr lang="en-GB"/>
          </a:p>
        </p:txBody>
      </p:sp>
    </p:spTree>
    <p:extLst>
      <p:ext uri="{BB962C8B-B14F-4D97-AF65-F5344CB8AC3E}">
        <p14:creationId xmlns:p14="http://schemas.microsoft.com/office/powerpoint/2010/main" val="3636403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Fourier </a:t>
            </a:r>
            <a:r>
              <a:rPr lang="en-GB" dirty="0" err="1" smtClean="0"/>
              <a:t>pseudospectral</a:t>
            </a:r>
            <a:r>
              <a:rPr lang="en-GB" dirty="0" smtClean="0"/>
              <a:t> time domain method is similar to the FDTD method,</a:t>
            </a:r>
            <a:r>
              <a:rPr lang="en-GB" baseline="0" dirty="0" smtClean="0"/>
              <a:t> calculating a time domain solution to a sound field in a leap-frog time marching way.</a:t>
            </a:r>
          </a:p>
          <a:p>
            <a:endParaRPr lang="en-GB" baseline="0" dirty="0" smtClean="0"/>
          </a:p>
          <a:p>
            <a:r>
              <a:rPr lang="en-GB" baseline="0" dirty="0" smtClean="0"/>
              <a:t>However, differentiation is performed in the frequency domain. </a:t>
            </a:r>
          </a:p>
          <a:p>
            <a:r>
              <a:rPr lang="en-GB" baseline="0" dirty="0" smtClean="0"/>
              <a:t>Each time-step, each dimension of the domain is transformed in the frequency domain using the fast Fourier transform. </a:t>
            </a:r>
          </a:p>
          <a:p>
            <a:r>
              <a:rPr lang="en-GB" baseline="0" dirty="0" smtClean="0"/>
              <a:t>The frequency domain representation is then differentiated, by multiplying with the complex form of an ideal differentiator.</a:t>
            </a:r>
          </a:p>
          <a:p>
            <a:endParaRPr lang="en-GB" baseline="0" dirty="0" smtClean="0"/>
          </a:p>
          <a:p>
            <a:r>
              <a:rPr lang="en-GB" dirty="0" smtClean="0"/>
              <a:t>The reciprocating</a:t>
            </a:r>
            <a:r>
              <a:rPr lang="en-GB" baseline="0" dirty="0" smtClean="0"/>
              <a:t> fields are then calculated using these differentiated fields, in the same leapfrog way as FDTD.</a:t>
            </a:r>
          </a:p>
          <a:p>
            <a:endParaRPr lang="en-GB" baseline="0" dirty="0" smtClean="0"/>
          </a:p>
          <a:p>
            <a:r>
              <a:rPr lang="en-GB" baseline="0" dirty="0" smtClean="0"/>
              <a:t>To mitigate the Gibbs phenomenon, the boundary of the domain must seem continuous and infinitely large. </a:t>
            </a:r>
          </a:p>
          <a:p>
            <a:r>
              <a:rPr lang="en-GB" baseline="0" dirty="0" smtClean="0"/>
              <a:t>A perfectly matched layer is used to accommodate for this behaviour. </a:t>
            </a:r>
          </a:p>
          <a:p>
            <a:r>
              <a:rPr lang="en-GB" baseline="0" dirty="0" smtClean="0"/>
              <a:t>A perfectly matched layer is a portion of the medium where a series of coefficients allow for the transit of waves from any direction to enter the portion and decay without leaving.</a:t>
            </a:r>
          </a:p>
          <a:p>
            <a:endParaRPr lang="en-GB" baseline="0" dirty="0" smtClean="0"/>
          </a:p>
          <a:p>
            <a:r>
              <a:rPr lang="en-GB" baseline="0" dirty="0" smtClean="0"/>
              <a:t>The PSTD work presented here is an extension of the work by Angus &amp; </a:t>
            </a:r>
            <a:r>
              <a:rPr lang="en-GB" baseline="0" dirty="0" err="1" smtClean="0"/>
              <a:t>Caunce</a:t>
            </a:r>
            <a:r>
              <a:rPr lang="en-GB" baseline="0" dirty="0" smtClean="0"/>
              <a:t>, A GPGPU Approach to Improved Acoustic</a:t>
            </a:r>
          </a:p>
          <a:p>
            <a:r>
              <a:rPr lang="en-GB" baseline="0" dirty="0" smtClean="0"/>
              <a:t>Finite Difference Time Domain Calculations</a:t>
            </a:r>
          </a:p>
          <a:p>
            <a:endParaRPr lang="en-GB" dirty="0" smtClean="0"/>
          </a:p>
          <a:p>
            <a:r>
              <a:rPr lang="en-GB" dirty="0" smtClean="0"/>
              <a:t>The</a:t>
            </a:r>
            <a:r>
              <a:rPr lang="en-GB" baseline="0" dirty="0" smtClean="0"/>
              <a:t> reason this might be faster than the FDTD method is two fold. First of all we are indexing entire portions of arrays, that can be nicely vectorised and sped up.</a:t>
            </a:r>
          </a:p>
          <a:p>
            <a:r>
              <a:rPr lang="en-GB" baseline="0" dirty="0" smtClean="0"/>
              <a:t>We can use optimised libraries like FFTW to get higher performance than having to do local memory accesses, and hoping enough of our required memory remains in the cache.</a:t>
            </a:r>
          </a:p>
          <a:p>
            <a:endParaRPr lang="en-GB" baseline="0" dirty="0" smtClean="0"/>
          </a:p>
          <a:p>
            <a:r>
              <a:rPr lang="en-GB" baseline="0" dirty="0" smtClean="0"/>
              <a:t>Also, because of the stability and accuracy of PSTD methods, the time step (number of executions per unit time) and spatial step (matrix size) is smaller than FDTD for the same problem.</a:t>
            </a:r>
          </a:p>
          <a:p>
            <a:r>
              <a:rPr lang="en-GB" baseline="0" dirty="0" smtClean="0"/>
              <a:t>The down side is the difficult of modelling discontinuities, and numerical dispersion can be quite apparent if you struggle to get the properties of the simulation correct.</a:t>
            </a:r>
          </a:p>
        </p:txBody>
      </p:sp>
      <p:sp>
        <p:nvSpPr>
          <p:cNvPr id="4" name="Slide Number Placeholder 3"/>
          <p:cNvSpPr>
            <a:spLocks noGrp="1"/>
          </p:cNvSpPr>
          <p:nvPr>
            <p:ph type="sldNum" sz="quarter" idx="10"/>
          </p:nvPr>
        </p:nvSpPr>
        <p:spPr/>
        <p:txBody>
          <a:bodyPr/>
          <a:lstStyle/>
          <a:p>
            <a:fld id="{875B29EE-A729-4601-8F0C-03CF5B3E96EF}" type="slidenum">
              <a:rPr lang="en-GB" smtClean="0"/>
              <a:t>26</a:t>
            </a:fld>
            <a:endParaRPr lang="en-GB"/>
          </a:p>
        </p:txBody>
      </p:sp>
    </p:spTree>
    <p:extLst>
      <p:ext uri="{BB962C8B-B14F-4D97-AF65-F5344CB8AC3E}">
        <p14:creationId xmlns:p14="http://schemas.microsoft.com/office/powerpoint/2010/main" val="3056128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Fourier </a:t>
            </a:r>
            <a:r>
              <a:rPr lang="en-GB" dirty="0" err="1" smtClean="0"/>
              <a:t>pseudospectral</a:t>
            </a:r>
            <a:r>
              <a:rPr lang="en-GB" dirty="0" smtClean="0"/>
              <a:t> time domain method is similar to the FDTD method,</a:t>
            </a:r>
            <a:r>
              <a:rPr lang="en-GB" baseline="0" dirty="0" smtClean="0"/>
              <a:t> calculating a time domain solution to a sound field in a leap-frog time marching way.</a:t>
            </a:r>
          </a:p>
          <a:p>
            <a:endParaRPr lang="en-GB" baseline="0" dirty="0" smtClean="0"/>
          </a:p>
          <a:p>
            <a:r>
              <a:rPr lang="en-GB" baseline="0" dirty="0" smtClean="0"/>
              <a:t>However, differentiation is performed in the frequency domain. </a:t>
            </a:r>
          </a:p>
          <a:p>
            <a:r>
              <a:rPr lang="en-GB" baseline="0" dirty="0" smtClean="0"/>
              <a:t>Each time-step, each dimension of the domain is transformed in the frequency domain using the fast Fourier transform. </a:t>
            </a:r>
          </a:p>
          <a:p>
            <a:r>
              <a:rPr lang="en-GB" baseline="0" dirty="0" smtClean="0"/>
              <a:t>The frequency domain representation is then differentiated, by multiplying with the complex form of an ideal differentiator.</a:t>
            </a:r>
          </a:p>
          <a:p>
            <a:endParaRPr lang="en-GB" baseline="0" dirty="0" smtClean="0"/>
          </a:p>
          <a:p>
            <a:r>
              <a:rPr lang="en-GB" dirty="0" smtClean="0"/>
              <a:t>The reciprocating</a:t>
            </a:r>
            <a:r>
              <a:rPr lang="en-GB" baseline="0" dirty="0" smtClean="0"/>
              <a:t> fields are then calculated using these differentiated fields, in the same leapfrog way as FDTD.</a:t>
            </a:r>
          </a:p>
          <a:p>
            <a:endParaRPr lang="en-GB" baseline="0" dirty="0" smtClean="0"/>
          </a:p>
          <a:p>
            <a:r>
              <a:rPr lang="en-GB" baseline="0" dirty="0" smtClean="0"/>
              <a:t>To mitigate the Gibbs phenomenon, the boundary of the domain must seem continuous and infinitely large. </a:t>
            </a:r>
          </a:p>
          <a:p>
            <a:r>
              <a:rPr lang="en-GB" baseline="0" dirty="0" smtClean="0"/>
              <a:t>A perfectly matched layer is used to accommodate for this behaviour. </a:t>
            </a:r>
          </a:p>
          <a:p>
            <a:r>
              <a:rPr lang="en-GB" baseline="0" dirty="0" smtClean="0"/>
              <a:t>A perfectly matched layer is a portion of the medium where a series of coefficients allow for the transit of waves from any direction to enter the portion and decay without leaving.</a:t>
            </a:r>
          </a:p>
          <a:p>
            <a:endParaRPr lang="en-GB" baseline="0" dirty="0" smtClean="0"/>
          </a:p>
          <a:p>
            <a:r>
              <a:rPr lang="en-GB" baseline="0" dirty="0" smtClean="0"/>
              <a:t>The PSTD work presented here is an extension of the work by Angus &amp; </a:t>
            </a:r>
            <a:r>
              <a:rPr lang="en-GB" baseline="0" dirty="0" err="1" smtClean="0"/>
              <a:t>Caunce</a:t>
            </a:r>
            <a:r>
              <a:rPr lang="en-GB" baseline="0" dirty="0" smtClean="0"/>
              <a:t>, A GPGPU Approach to Improved Acoustic</a:t>
            </a:r>
          </a:p>
          <a:p>
            <a:r>
              <a:rPr lang="en-GB" baseline="0" dirty="0" smtClean="0"/>
              <a:t>Finite Difference Time Domain Calculations</a:t>
            </a:r>
          </a:p>
          <a:p>
            <a:endParaRPr lang="en-GB" dirty="0" smtClean="0"/>
          </a:p>
          <a:p>
            <a:r>
              <a:rPr lang="en-GB" dirty="0" smtClean="0"/>
              <a:t>The</a:t>
            </a:r>
            <a:r>
              <a:rPr lang="en-GB" baseline="0" dirty="0" smtClean="0"/>
              <a:t> reason this might be faster than the FDTD method is two fold. First of all we are indexing entire portions of arrays, that can be nicely vectorised and sped up.</a:t>
            </a:r>
          </a:p>
          <a:p>
            <a:r>
              <a:rPr lang="en-GB" baseline="0" dirty="0" smtClean="0"/>
              <a:t>We can use optimised libraries like FFTW to get higher performance than having to do local memory accesses, and hoping enough of our required memory remains in the cache.</a:t>
            </a:r>
          </a:p>
          <a:p>
            <a:endParaRPr lang="en-GB" baseline="0" dirty="0" smtClean="0"/>
          </a:p>
          <a:p>
            <a:r>
              <a:rPr lang="en-GB" baseline="0" dirty="0" smtClean="0"/>
              <a:t>Also, because of the stability and accuracy of PSTD methods, the time step (number of executions per unit time) and spatial step (matrix size) is smaller than FDTD for the same problem.</a:t>
            </a:r>
          </a:p>
          <a:p>
            <a:r>
              <a:rPr lang="en-GB" baseline="0" dirty="0" smtClean="0"/>
              <a:t>The down side is the difficult of modelling discontinuities, and numerical dispersion can be quite apparent if you struggle to get the properties of the simulation correct.</a:t>
            </a:r>
          </a:p>
        </p:txBody>
      </p:sp>
      <p:sp>
        <p:nvSpPr>
          <p:cNvPr id="4" name="Slide Number Placeholder 3"/>
          <p:cNvSpPr>
            <a:spLocks noGrp="1"/>
          </p:cNvSpPr>
          <p:nvPr>
            <p:ph type="sldNum" sz="quarter" idx="10"/>
          </p:nvPr>
        </p:nvSpPr>
        <p:spPr/>
        <p:txBody>
          <a:bodyPr/>
          <a:lstStyle/>
          <a:p>
            <a:fld id="{875B29EE-A729-4601-8F0C-03CF5B3E96EF}" type="slidenum">
              <a:rPr lang="en-GB" smtClean="0"/>
              <a:t>27</a:t>
            </a:fld>
            <a:endParaRPr lang="en-GB"/>
          </a:p>
        </p:txBody>
      </p:sp>
    </p:spTree>
    <p:extLst>
      <p:ext uri="{BB962C8B-B14F-4D97-AF65-F5344CB8AC3E}">
        <p14:creationId xmlns:p14="http://schemas.microsoft.com/office/powerpoint/2010/main" val="1412754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Fourier </a:t>
            </a:r>
            <a:r>
              <a:rPr lang="en-GB" dirty="0" err="1" smtClean="0"/>
              <a:t>pseudospectral</a:t>
            </a:r>
            <a:r>
              <a:rPr lang="en-GB" dirty="0" smtClean="0"/>
              <a:t> time domain method is similar to the FDTD method,</a:t>
            </a:r>
            <a:r>
              <a:rPr lang="en-GB" baseline="0" dirty="0" smtClean="0"/>
              <a:t> calculating a time domain solution to a sound field in a leap-frog time marching way.</a:t>
            </a:r>
          </a:p>
          <a:p>
            <a:endParaRPr lang="en-GB" baseline="0" dirty="0" smtClean="0"/>
          </a:p>
          <a:p>
            <a:r>
              <a:rPr lang="en-GB" baseline="0" dirty="0" smtClean="0"/>
              <a:t>However, differentiation is performed in the frequency domain. </a:t>
            </a:r>
          </a:p>
          <a:p>
            <a:r>
              <a:rPr lang="en-GB" baseline="0" dirty="0" smtClean="0"/>
              <a:t>Each time-step, each dimension of the domain is transformed in the frequency domain using the fast Fourier transform. </a:t>
            </a:r>
          </a:p>
          <a:p>
            <a:r>
              <a:rPr lang="en-GB" baseline="0" dirty="0" smtClean="0"/>
              <a:t>The frequency domain representation is then differentiated, by multiplying with the complex form of an ideal differentiator.</a:t>
            </a:r>
          </a:p>
          <a:p>
            <a:endParaRPr lang="en-GB" baseline="0" dirty="0" smtClean="0"/>
          </a:p>
          <a:p>
            <a:r>
              <a:rPr lang="en-GB" dirty="0" smtClean="0"/>
              <a:t>The reciprocating</a:t>
            </a:r>
            <a:r>
              <a:rPr lang="en-GB" baseline="0" dirty="0" smtClean="0"/>
              <a:t> fields are then calculated using these differentiated fields, in the same leapfrog way as FDTD.</a:t>
            </a:r>
          </a:p>
          <a:p>
            <a:endParaRPr lang="en-GB" baseline="0" dirty="0" smtClean="0"/>
          </a:p>
          <a:p>
            <a:r>
              <a:rPr lang="en-GB" baseline="0" dirty="0" smtClean="0"/>
              <a:t>To mitigate the Gibbs phenomenon, the boundary of the domain must seem continuous and infinitely large. </a:t>
            </a:r>
          </a:p>
          <a:p>
            <a:r>
              <a:rPr lang="en-GB" baseline="0" dirty="0" smtClean="0"/>
              <a:t>A perfectly matched layer is used to accommodate for this behaviour. </a:t>
            </a:r>
          </a:p>
          <a:p>
            <a:r>
              <a:rPr lang="en-GB" baseline="0" dirty="0" smtClean="0"/>
              <a:t>A perfectly matched layer is a portion of the medium where a series of coefficients allow for the transit of waves from any direction to enter the portion and decay without leaving.</a:t>
            </a:r>
          </a:p>
          <a:p>
            <a:endParaRPr lang="en-GB" baseline="0" dirty="0" smtClean="0"/>
          </a:p>
          <a:p>
            <a:r>
              <a:rPr lang="en-GB" baseline="0" dirty="0" smtClean="0"/>
              <a:t>The PSTD work presented here is an extension of the work by Angus &amp; </a:t>
            </a:r>
            <a:r>
              <a:rPr lang="en-GB" baseline="0" dirty="0" err="1" smtClean="0"/>
              <a:t>Caunce</a:t>
            </a:r>
            <a:r>
              <a:rPr lang="en-GB" baseline="0" dirty="0" smtClean="0"/>
              <a:t>, A GPGPU Approach to Improved Acoustic</a:t>
            </a:r>
          </a:p>
          <a:p>
            <a:r>
              <a:rPr lang="en-GB" baseline="0" dirty="0" smtClean="0"/>
              <a:t>Finite Difference Time Domain Calculations</a:t>
            </a:r>
          </a:p>
          <a:p>
            <a:endParaRPr lang="en-GB" dirty="0" smtClean="0"/>
          </a:p>
          <a:p>
            <a:r>
              <a:rPr lang="en-GB" dirty="0" smtClean="0"/>
              <a:t>The</a:t>
            </a:r>
            <a:r>
              <a:rPr lang="en-GB" baseline="0" dirty="0" smtClean="0"/>
              <a:t> reason this might be faster than the FDTD method is two fold. First of all we are indexing entire portions of arrays, that can be nicely vectorised and sped up.</a:t>
            </a:r>
          </a:p>
          <a:p>
            <a:r>
              <a:rPr lang="en-GB" baseline="0" dirty="0" smtClean="0"/>
              <a:t>We can use optimised libraries like FFTW to get higher performance than having to do local memory accesses, and hoping enough of our required memory remains in the cache.</a:t>
            </a:r>
          </a:p>
          <a:p>
            <a:endParaRPr lang="en-GB" baseline="0" dirty="0" smtClean="0"/>
          </a:p>
          <a:p>
            <a:r>
              <a:rPr lang="en-GB" baseline="0" dirty="0" smtClean="0"/>
              <a:t>Also, because of the stability and accuracy of PSTD methods, the time step (number of executions per unit time) and spatial step (matrix size) is smaller than FDTD for the same problem.</a:t>
            </a:r>
          </a:p>
          <a:p>
            <a:r>
              <a:rPr lang="en-GB" baseline="0" dirty="0" smtClean="0"/>
              <a:t>The down side is the difficult of modelling discontinuities, and numerical dispersion can be quite apparent if you struggle to get the properties of the simulation correct.</a:t>
            </a:r>
          </a:p>
        </p:txBody>
      </p:sp>
      <p:sp>
        <p:nvSpPr>
          <p:cNvPr id="4" name="Slide Number Placeholder 3"/>
          <p:cNvSpPr>
            <a:spLocks noGrp="1"/>
          </p:cNvSpPr>
          <p:nvPr>
            <p:ph type="sldNum" sz="quarter" idx="10"/>
          </p:nvPr>
        </p:nvSpPr>
        <p:spPr/>
        <p:txBody>
          <a:bodyPr/>
          <a:lstStyle/>
          <a:p>
            <a:fld id="{875B29EE-A729-4601-8F0C-03CF5B3E96EF}" type="slidenum">
              <a:rPr lang="en-GB" smtClean="0"/>
              <a:t>28</a:t>
            </a:fld>
            <a:endParaRPr lang="en-GB"/>
          </a:p>
        </p:txBody>
      </p:sp>
    </p:spTree>
    <p:extLst>
      <p:ext uri="{BB962C8B-B14F-4D97-AF65-F5344CB8AC3E}">
        <p14:creationId xmlns:p14="http://schemas.microsoft.com/office/powerpoint/2010/main" val="3349540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sparse finite difference time</a:t>
            </a:r>
            <a:r>
              <a:rPr lang="en-GB" baseline="0" dirty="0" smtClean="0"/>
              <a:t> domain method is an extension of the FDTD method, using a window to reduce the total number of computations performed per time step in a best case scenario i.e. discrete travelling wave fronts with minimal dispersion.</a:t>
            </a:r>
          </a:p>
          <a:p>
            <a:endParaRPr lang="en-GB" baseline="0" dirty="0" smtClean="0"/>
          </a:p>
          <a:p>
            <a:r>
              <a:rPr lang="en-GB" baseline="0" dirty="0" smtClean="0"/>
              <a:t>[BLACKOUT]</a:t>
            </a:r>
          </a:p>
          <a:p>
            <a:endParaRPr lang="en-GB" baseline="0" dirty="0" smtClean="0"/>
          </a:p>
          <a:p>
            <a:r>
              <a:rPr lang="en-GB" baseline="0" dirty="0" smtClean="0"/>
              <a:t>This isn’t the formulation of SFDTD I dreamed of when I started this work. I wanted to do a clever sliding mesh composition, sliding thin arrays around the problem to capture wave propagation with just row vectors. </a:t>
            </a:r>
          </a:p>
          <a:p>
            <a:r>
              <a:rPr lang="en-GB" baseline="0" dirty="0" smtClean="0"/>
              <a:t>Maybe someone on a </a:t>
            </a:r>
            <a:r>
              <a:rPr lang="en-GB" baseline="0" dirty="0" err="1" smtClean="0"/>
              <a:t>PHd</a:t>
            </a:r>
            <a:r>
              <a:rPr lang="en-GB" baseline="0" dirty="0" smtClean="0"/>
              <a:t> somewhere can make it happen.</a:t>
            </a:r>
          </a:p>
          <a:p>
            <a:endParaRPr lang="en-GB" baseline="0" dirty="0" smtClean="0"/>
          </a:p>
          <a:p>
            <a:r>
              <a:rPr lang="en-GB" baseline="0" dirty="0" smtClean="0"/>
              <a:t>[UNBLACKOUT]</a:t>
            </a:r>
          </a:p>
          <a:p>
            <a:endParaRPr lang="en-GB" baseline="0" dirty="0" smtClean="0"/>
          </a:p>
          <a:p>
            <a:r>
              <a:rPr lang="en-GB" baseline="0" dirty="0" smtClean="0"/>
              <a:t>The aim of this SFDTD implementation is to reduce the amount of the domain being computed when possible, by creating a window around portions of the domain containing an appropriate amount of energy. </a:t>
            </a:r>
          </a:p>
          <a:p>
            <a:endParaRPr lang="en-GB" baseline="0" dirty="0" smtClean="0"/>
          </a:p>
          <a:p>
            <a:r>
              <a:rPr lang="en-GB" baseline="0" dirty="0" smtClean="0"/>
              <a:t>A window is created by normalising pressure in the domain, around a threshold pressure. </a:t>
            </a:r>
          </a:p>
          <a:p>
            <a:endParaRPr lang="en-GB" baseline="0" dirty="0" smtClean="0"/>
          </a:p>
          <a:p>
            <a:r>
              <a:rPr lang="en-GB" baseline="0" dirty="0" smtClean="0"/>
              <a:t>This window is then smoothed using a Gaussian filter to include areas surrounding high pressure portions of the domain.</a:t>
            </a:r>
          </a:p>
          <a:p>
            <a:endParaRPr lang="en-GB" baseline="0" dirty="0" smtClean="0"/>
          </a:p>
          <a:p>
            <a:r>
              <a:rPr lang="en-GB" baseline="0" dirty="0" smtClean="0"/>
              <a:t>When simple discrete wave fronts are traveling across the domain, if numerical  dispersion is low, the local differentiation that is needed is performed, and hopefully the total number of computations is reduced. </a:t>
            </a:r>
          </a:p>
          <a:p>
            <a:endParaRPr lang="en-GB" baseline="0" dirty="0" smtClean="0"/>
          </a:p>
          <a:p>
            <a:r>
              <a:rPr lang="en-GB" baseline="0" dirty="0" smtClean="0"/>
              <a:t>This relies on the compiler to be smart enough to do the array math for the window in an optimal way using vectorization, and much more work has to be done to optimize the whole process.</a:t>
            </a:r>
          </a:p>
        </p:txBody>
      </p:sp>
      <p:sp>
        <p:nvSpPr>
          <p:cNvPr id="4" name="Slide Number Placeholder 3"/>
          <p:cNvSpPr>
            <a:spLocks noGrp="1"/>
          </p:cNvSpPr>
          <p:nvPr>
            <p:ph type="sldNum" sz="quarter" idx="10"/>
          </p:nvPr>
        </p:nvSpPr>
        <p:spPr/>
        <p:txBody>
          <a:bodyPr/>
          <a:lstStyle/>
          <a:p>
            <a:fld id="{875B29EE-A729-4601-8F0C-03CF5B3E96EF}" type="slidenum">
              <a:rPr lang="en-GB" smtClean="0"/>
              <a:t>29</a:t>
            </a:fld>
            <a:endParaRPr lang="en-GB"/>
          </a:p>
        </p:txBody>
      </p:sp>
    </p:spTree>
    <p:extLst>
      <p:ext uri="{BB962C8B-B14F-4D97-AF65-F5344CB8AC3E}">
        <p14:creationId xmlns:p14="http://schemas.microsoft.com/office/powerpoint/2010/main" val="96912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First,</a:t>
            </a:r>
            <a:r>
              <a:rPr lang="en-GB" baseline="0" dirty="0" smtClean="0"/>
              <a:t> let me introduce to you the motivation for the study</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3</a:t>
            </a:fld>
            <a:endParaRPr lang="en-GB"/>
          </a:p>
        </p:txBody>
      </p:sp>
    </p:spTree>
    <p:extLst>
      <p:ext uri="{BB962C8B-B14F-4D97-AF65-F5344CB8AC3E}">
        <p14:creationId xmlns:p14="http://schemas.microsoft.com/office/powerpoint/2010/main" val="3703866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sparse finite difference time</a:t>
            </a:r>
            <a:r>
              <a:rPr lang="en-GB" baseline="0" dirty="0" smtClean="0"/>
              <a:t> domain method is an extension of the FDTD method, using a window to reduce the total number of computations performed per time step in a best case scenario i.e. discrete travelling wave fronts with minimal dispersion.</a:t>
            </a:r>
          </a:p>
          <a:p>
            <a:endParaRPr lang="en-GB" baseline="0" dirty="0" smtClean="0"/>
          </a:p>
          <a:p>
            <a:r>
              <a:rPr lang="en-GB" baseline="0" dirty="0" smtClean="0"/>
              <a:t>[BLACKOUT]</a:t>
            </a:r>
          </a:p>
          <a:p>
            <a:endParaRPr lang="en-GB" baseline="0" dirty="0" smtClean="0"/>
          </a:p>
          <a:p>
            <a:r>
              <a:rPr lang="en-GB" baseline="0" dirty="0" smtClean="0"/>
              <a:t>This isn’t the formulation of SFDTD I dreamed of when I started this work. I wanted to do a clever sliding mesh composition, sliding thin arrays around the problem to capture wave propagation with just row vectors. </a:t>
            </a:r>
          </a:p>
          <a:p>
            <a:r>
              <a:rPr lang="en-GB" baseline="0" dirty="0" smtClean="0"/>
              <a:t>Maybe someone on a </a:t>
            </a:r>
            <a:r>
              <a:rPr lang="en-GB" baseline="0" dirty="0" err="1" smtClean="0"/>
              <a:t>PHd</a:t>
            </a:r>
            <a:r>
              <a:rPr lang="en-GB" baseline="0" dirty="0" smtClean="0"/>
              <a:t> somewhere can make it happen.</a:t>
            </a:r>
          </a:p>
          <a:p>
            <a:endParaRPr lang="en-GB" baseline="0" dirty="0" smtClean="0"/>
          </a:p>
          <a:p>
            <a:r>
              <a:rPr lang="en-GB" baseline="0" dirty="0" smtClean="0"/>
              <a:t>[UNBLACKOUT]</a:t>
            </a:r>
          </a:p>
          <a:p>
            <a:endParaRPr lang="en-GB" baseline="0" dirty="0" smtClean="0"/>
          </a:p>
          <a:p>
            <a:r>
              <a:rPr lang="en-GB" baseline="0" dirty="0" smtClean="0"/>
              <a:t>The aim of this SFDTD implementation is to reduce the amount of the domain being computed when possible, by creating a window around portions of the domain containing an appropriate amount of energy. </a:t>
            </a:r>
          </a:p>
          <a:p>
            <a:endParaRPr lang="en-GB" baseline="0" dirty="0" smtClean="0"/>
          </a:p>
          <a:p>
            <a:r>
              <a:rPr lang="en-GB" baseline="0" dirty="0" smtClean="0"/>
              <a:t>A window is created by normalising pressure in the domain, around a threshold pressure. </a:t>
            </a:r>
          </a:p>
          <a:p>
            <a:endParaRPr lang="en-GB" baseline="0" dirty="0" smtClean="0"/>
          </a:p>
          <a:p>
            <a:r>
              <a:rPr lang="en-GB" baseline="0" dirty="0" smtClean="0"/>
              <a:t>This window is then smoothed using a Gaussian filter to include areas surrounding high pressure portions of the domain.</a:t>
            </a:r>
          </a:p>
          <a:p>
            <a:endParaRPr lang="en-GB" baseline="0" dirty="0" smtClean="0"/>
          </a:p>
          <a:p>
            <a:r>
              <a:rPr lang="en-GB" baseline="0" dirty="0" smtClean="0"/>
              <a:t>When simple discrete wave fronts are traveling across the domain, if numerical  dispersion is low, the local differentiation that is needed is performed, and hopefully the total number of computations is reduced. </a:t>
            </a:r>
          </a:p>
          <a:p>
            <a:endParaRPr lang="en-GB" baseline="0" dirty="0" smtClean="0"/>
          </a:p>
          <a:p>
            <a:r>
              <a:rPr lang="en-GB" baseline="0" dirty="0" smtClean="0"/>
              <a:t>This relies on the compiler to be smart enough to do the array math for the window in an optimal way using vectorization, and much more work has to be done to optimize the whole process.</a:t>
            </a:r>
          </a:p>
        </p:txBody>
      </p:sp>
      <p:sp>
        <p:nvSpPr>
          <p:cNvPr id="4" name="Slide Number Placeholder 3"/>
          <p:cNvSpPr>
            <a:spLocks noGrp="1"/>
          </p:cNvSpPr>
          <p:nvPr>
            <p:ph type="sldNum" sz="quarter" idx="10"/>
          </p:nvPr>
        </p:nvSpPr>
        <p:spPr/>
        <p:txBody>
          <a:bodyPr/>
          <a:lstStyle/>
          <a:p>
            <a:fld id="{875B29EE-A729-4601-8F0C-03CF5B3E96EF}" type="slidenum">
              <a:rPr lang="en-GB" smtClean="0"/>
              <a:t>30</a:t>
            </a:fld>
            <a:endParaRPr lang="en-GB"/>
          </a:p>
        </p:txBody>
      </p:sp>
    </p:spTree>
    <p:extLst>
      <p:ext uri="{BB962C8B-B14F-4D97-AF65-F5344CB8AC3E}">
        <p14:creationId xmlns:p14="http://schemas.microsoft.com/office/powerpoint/2010/main" val="3103881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sparse finite difference time</a:t>
            </a:r>
            <a:r>
              <a:rPr lang="en-GB" baseline="0" dirty="0" smtClean="0"/>
              <a:t> domain method is an extension of the FDTD method, using a window to reduce the total number of computations performed per time step in a best case scenario i.e. discrete travelling wave fronts with minimal dispersion.</a:t>
            </a:r>
          </a:p>
          <a:p>
            <a:endParaRPr lang="en-GB" baseline="0" dirty="0" smtClean="0"/>
          </a:p>
          <a:p>
            <a:r>
              <a:rPr lang="en-GB" baseline="0" dirty="0" smtClean="0"/>
              <a:t>[BLACKOUT]</a:t>
            </a:r>
          </a:p>
          <a:p>
            <a:endParaRPr lang="en-GB" baseline="0" dirty="0" smtClean="0"/>
          </a:p>
          <a:p>
            <a:r>
              <a:rPr lang="en-GB" baseline="0" dirty="0" smtClean="0"/>
              <a:t>This isn’t the formulation of SFDTD I dreamed of when I started this work. I wanted to do a clever sliding mesh composition, sliding thin arrays around the problem to capture wave propagation with just row vectors. </a:t>
            </a:r>
          </a:p>
          <a:p>
            <a:r>
              <a:rPr lang="en-GB" baseline="0" dirty="0" smtClean="0"/>
              <a:t>Maybe someone on a </a:t>
            </a:r>
            <a:r>
              <a:rPr lang="en-GB" baseline="0" dirty="0" err="1" smtClean="0"/>
              <a:t>PHd</a:t>
            </a:r>
            <a:r>
              <a:rPr lang="en-GB" baseline="0" dirty="0" smtClean="0"/>
              <a:t> somewhere can make it happen.</a:t>
            </a:r>
          </a:p>
          <a:p>
            <a:endParaRPr lang="en-GB" baseline="0" dirty="0" smtClean="0"/>
          </a:p>
          <a:p>
            <a:r>
              <a:rPr lang="en-GB" baseline="0" dirty="0" smtClean="0"/>
              <a:t>[UNBLACKOUT]</a:t>
            </a:r>
          </a:p>
          <a:p>
            <a:endParaRPr lang="en-GB" baseline="0" dirty="0" smtClean="0"/>
          </a:p>
          <a:p>
            <a:r>
              <a:rPr lang="en-GB" baseline="0" dirty="0" smtClean="0"/>
              <a:t>The aim of this SFDTD implementation is to reduce the amount of the domain being computed when possible, by creating a window around portions of the domain containing an appropriate amount of energy. </a:t>
            </a:r>
          </a:p>
          <a:p>
            <a:endParaRPr lang="en-GB" baseline="0" dirty="0" smtClean="0"/>
          </a:p>
          <a:p>
            <a:r>
              <a:rPr lang="en-GB" baseline="0" dirty="0" smtClean="0"/>
              <a:t>A window is created by normalising pressure in the domain, around a threshold pressure. </a:t>
            </a:r>
          </a:p>
          <a:p>
            <a:endParaRPr lang="en-GB" baseline="0" dirty="0" smtClean="0"/>
          </a:p>
          <a:p>
            <a:r>
              <a:rPr lang="en-GB" baseline="0" dirty="0" smtClean="0"/>
              <a:t>This window is then smoothed using a Gaussian filter to include areas surrounding high pressure portions of the domain.</a:t>
            </a:r>
          </a:p>
          <a:p>
            <a:endParaRPr lang="en-GB" baseline="0" dirty="0" smtClean="0"/>
          </a:p>
          <a:p>
            <a:r>
              <a:rPr lang="en-GB" baseline="0" dirty="0" smtClean="0"/>
              <a:t>When simple discrete wave fronts are traveling across the domain, if numerical  dispersion is low, the local differentiation that is needed is performed, and hopefully the total number of computations is reduced. </a:t>
            </a:r>
          </a:p>
          <a:p>
            <a:endParaRPr lang="en-GB" baseline="0" dirty="0" smtClean="0"/>
          </a:p>
          <a:p>
            <a:r>
              <a:rPr lang="en-GB" baseline="0" dirty="0" smtClean="0"/>
              <a:t>This relies on the compiler to be smart enough to do the array math for the window in an optimal way using vectorization, and much more work has to be done to optimize the whole process.</a:t>
            </a:r>
          </a:p>
        </p:txBody>
      </p:sp>
      <p:sp>
        <p:nvSpPr>
          <p:cNvPr id="4" name="Slide Number Placeholder 3"/>
          <p:cNvSpPr>
            <a:spLocks noGrp="1"/>
          </p:cNvSpPr>
          <p:nvPr>
            <p:ph type="sldNum" sz="quarter" idx="10"/>
          </p:nvPr>
        </p:nvSpPr>
        <p:spPr/>
        <p:txBody>
          <a:bodyPr/>
          <a:lstStyle/>
          <a:p>
            <a:fld id="{875B29EE-A729-4601-8F0C-03CF5B3E96EF}" type="slidenum">
              <a:rPr lang="en-GB" smtClean="0"/>
              <a:t>31</a:t>
            </a:fld>
            <a:endParaRPr lang="en-GB"/>
          </a:p>
        </p:txBody>
      </p:sp>
    </p:spTree>
    <p:extLst>
      <p:ext uri="{BB962C8B-B14F-4D97-AF65-F5344CB8AC3E}">
        <p14:creationId xmlns:p14="http://schemas.microsoft.com/office/powerpoint/2010/main" val="2979993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sparse finite difference time</a:t>
            </a:r>
            <a:r>
              <a:rPr lang="en-GB" baseline="0" dirty="0" smtClean="0"/>
              <a:t> domain method is an extension of the FDTD method, using a window to reduce the total number of computations performed per time step in a best case scenario i.e. discrete travelling wave fronts with minimal dispersion.</a:t>
            </a:r>
          </a:p>
          <a:p>
            <a:endParaRPr lang="en-GB" baseline="0" dirty="0" smtClean="0"/>
          </a:p>
          <a:p>
            <a:r>
              <a:rPr lang="en-GB" baseline="0" dirty="0" smtClean="0"/>
              <a:t>The aim of this SFDTD implementation is to reduce the amount of the domain being computed when possible, by creating a window around portions of the domain containing an appropriate amount of energy. </a:t>
            </a:r>
          </a:p>
          <a:p>
            <a:endParaRPr lang="en-GB" baseline="0" dirty="0" smtClean="0"/>
          </a:p>
          <a:p>
            <a:r>
              <a:rPr lang="en-GB" baseline="0" dirty="0" smtClean="0"/>
              <a:t>A window is created by normalising pressure in the domain, around a threshold pressure. </a:t>
            </a:r>
          </a:p>
          <a:p>
            <a:endParaRPr lang="en-GB" baseline="0" dirty="0" smtClean="0"/>
          </a:p>
          <a:p>
            <a:r>
              <a:rPr lang="en-GB" baseline="0" dirty="0" smtClean="0"/>
              <a:t>This window is then smoothed using a Gaussian filter to include areas surrounding high pressure portions of the domain.</a:t>
            </a:r>
          </a:p>
          <a:p>
            <a:endParaRPr lang="en-GB" baseline="0" dirty="0" smtClean="0"/>
          </a:p>
          <a:p>
            <a:r>
              <a:rPr lang="en-GB" baseline="0" dirty="0" smtClean="0"/>
              <a:t>When simple discrete wave fronts are traveling across the domain, if numerical  dispersion is low, the local differentiation that is needed is performed, and hopefully the total number of computations is reduced. </a:t>
            </a:r>
          </a:p>
          <a:p>
            <a:endParaRPr lang="en-GB" baseline="0" dirty="0" smtClean="0"/>
          </a:p>
          <a:p>
            <a:r>
              <a:rPr lang="en-GB" baseline="0" dirty="0" smtClean="0"/>
              <a:t>This relies on the compiler to be smart enough to do the array math for the window in an optimal way using vectorization, and much more work has to be done to optimize the whole process.</a:t>
            </a:r>
          </a:p>
        </p:txBody>
      </p:sp>
      <p:sp>
        <p:nvSpPr>
          <p:cNvPr id="4" name="Slide Number Placeholder 3"/>
          <p:cNvSpPr>
            <a:spLocks noGrp="1"/>
          </p:cNvSpPr>
          <p:nvPr>
            <p:ph type="sldNum" sz="quarter" idx="10"/>
          </p:nvPr>
        </p:nvSpPr>
        <p:spPr/>
        <p:txBody>
          <a:bodyPr/>
          <a:lstStyle/>
          <a:p>
            <a:fld id="{875B29EE-A729-4601-8F0C-03CF5B3E96EF}" type="slidenum">
              <a:rPr lang="en-GB" smtClean="0"/>
              <a:t>32</a:t>
            </a:fld>
            <a:endParaRPr lang="en-GB"/>
          </a:p>
        </p:txBody>
      </p:sp>
    </p:spTree>
    <p:extLst>
      <p:ext uri="{BB962C8B-B14F-4D97-AF65-F5344CB8AC3E}">
        <p14:creationId xmlns:p14="http://schemas.microsoft.com/office/powerpoint/2010/main" val="3680893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are these methods any faster?</a:t>
            </a:r>
          </a:p>
          <a:p>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33</a:t>
            </a:fld>
            <a:endParaRPr lang="en-GB"/>
          </a:p>
        </p:txBody>
      </p:sp>
    </p:spTree>
    <p:extLst>
      <p:ext uri="{BB962C8B-B14F-4D97-AF65-F5344CB8AC3E}">
        <p14:creationId xmlns:p14="http://schemas.microsoft.com/office/powerpoint/2010/main" val="138082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 have a PC set up on easily accessible, relatively old but still good components.</a:t>
            </a:r>
          </a:p>
        </p:txBody>
      </p:sp>
      <p:sp>
        <p:nvSpPr>
          <p:cNvPr id="4" name="Slide Number Placeholder 3"/>
          <p:cNvSpPr>
            <a:spLocks noGrp="1"/>
          </p:cNvSpPr>
          <p:nvPr>
            <p:ph type="sldNum" sz="quarter" idx="10"/>
          </p:nvPr>
        </p:nvSpPr>
        <p:spPr/>
        <p:txBody>
          <a:bodyPr/>
          <a:lstStyle/>
          <a:p>
            <a:fld id="{875B29EE-A729-4601-8F0C-03CF5B3E96EF}" type="slidenum">
              <a:rPr lang="en-GB" smtClean="0"/>
              <a:t>35</a:t>
            </a:fld>
            <a:endParaRPr lang="en-GB"/>
          </a:p>
        </p:txBody>
      </p:sp>
    </p:spTree>
    <p:extLst>
      <p:ext uri="{BB962C8B-B14F-4D97-AF65-F5344CB8AC3E}">
        <p14:creationId xmlns:p14="http://schemas.microsoft.com/office/powerpoint/2010/main" val="1557362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 set up three sets of experiments with different domain sizes. The sizes were chosen based on finding the largest domain I could fit into memory, and then reducing the size by a third, a half, a half and a half again. I ran each of these simulations for the same number of ‘in simulation’ time steps (2000), and at the same maximum frequency of 500Hz. </a:t>
            </a:r>
          </a:p>
        </p:txBody>
      </p:sp>
      <p:sp>
        <p:nvSpPr>
          <p:cNvPr id="4" name="Slide Number Placeholder 3"/>
          <p:cNvSpPr>
            <a:spLocks noGrp="1"/>
          </p:cNvSpPr>
          <p:nvPr>
            <p:ph type="sldNum" sz="quarter" idx="10"/>
          </p:nvPr>
        </p:nvSpPr>
        <p:spPr/>
        <p:txBody>
          <a:bodyPr/>
          <a:lstStyle/>
          <a:p>
            <a:fld id="{875B29EE-A729-4601-8F0C-03CF5B3E96EF}" type="slidenum">
              <a:rPr lang="en-GB" smtClean="0"/>
              <a:t>36</a:t>
            </a:fld>
            <a:endParaRPr lang="en-GB"/>
          </a:p>
        </p:txBody>
      </p:sp>
    </p:spTree>
    <p:extLst>
      <p:ext uri="{BB962C8B-B14F-4D97-AF65-F5344CB8AC3E}">
        <p14:creationId xmlns:p14="http://schemas.microsoft.com/office/powerpoint/2010/main" val="4127374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37</a:t>
            </a:fld>
            <a:endParaRPr lang="en-GB"/>
          </a:p>
        </p:txBody>
      </p:sp>
    </p:spTree>
    <p:extLst>
      <p:ext uri="{BB962C8B-B14F-4D97-AF65-F5344CB8AC3E}">
        <p14:creationId xmlns:p14="http://schemas.microsoft.com/office/powerpoint/2010/main" val="854121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38</a:t>
            </a:fld>
            <a:endParaRPr lang="en-GB"/>
          </a:p>
        </p:txBody>
      </p:sp>
    </p:spTree>
    <p:extLst>
      <p:ext uri="{BB962C8B-B14F-4D97-AF65-F5344CB8AC3E}">
        <p14:creationId xmlns:p14="http://schemas.microsoft.com/office/powerpoint/2010/main" val="2733774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39</a:t>
            </a:fld>
            <a:endParaRPr lang="en-GB"/>
          </a:p>
        </p:txBody>
      </p:sp>
    </p:spTree>
    <p:extLst>
      <p:ext uri="{BB962C8B-B14F-4D97-AF65-F5344CB8AC3E}">
        <p14:creationId xmlns:p14="http://schemas.microsoft.com/office/powerpoint/2010/main" val="3196797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40</a:t>
            </a:fld>
            <a:endParaRPr lang="en-GB"/>
          </a:p>
        </p:txBody>
      </p:sp>
    </p:spTree>
    <p:extLst>
      <p:ext uri="{BB962C8B-B14F-4D97-AF65-F5344CB8AC3E}">
        <p14:creationId xmlns:p14="http://schemas.microsoft.com/office/powerpoint/2010/main" val="4037483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I will discuss why I am interested in time domain methods, I will introduce the basic concept of the three methods considered</a:t>
            </a:r>
            <a:r>
              <a:rPr lang="en-GB" baseline="0" dirty="0" smtClean="0"/>
              <a:t> in this study, and outline the aim of the work I am presenting.</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4</a:t>
            </a:fld>
            <a:endParaRPr lang="en-GB"/>
          </a:p>
        </p:txBody>
      </p:sp>
    </p:spTree>
    <p:extLst>
      <p:ext uri="{BB962C8B-B14F-4D97-AF65-F5344CB8AC3E}">
        <p14:creationId xmlns:p14="http://schemas.microsoft.com/office/powerpoint/2010/main" val="812413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41</a:t>
            </a:fld>
            <a:endParaRPr lang="en-GB"/>
          </a:p>
        </p:txBody>
      </p:sp>
    </p:spTree>
    <p:extLst>
      <p:ext uri="{BB962C8B-B14F-4D97-AF65-F5344CB8AC3E}">
        <p14:creationId xmlns:p14="http://schemas.microsoft.com/office/powerpoint/2010/main" val="34360779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42</a:t>
            </a:fld>
            <a:endParaRPr lang="en-GB"/>
          </a:p>
        </p:txBody>
      </p:sp>
    </p:spTree>
    <p:extLst>
      <p:ext uri="{BB962C8B-B14F-4D97-AF65-F5344CB8AC3E}">
        <p14:creationId xmlns:p14="http://schemas.microsoft.com/office/powerpoint/2010/main" val="3883644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43</a:t>
            </a:fld>
            <a:endParaRPr lang="en-GB"/>
          </a:p>
        </p:txBody>
      </p:sp>
    </p:spTree>
    <p:extLst>
      <p:ext uri="{BB962C8B-B14F-4D97-AF65-F5344CB8AC3E}">
        <p14:creationId xmlns:p14="http://schemas.microsoft.com/office/powerpoint/2010/main" val="266551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44</a:t>
            </a:fld>
            <a:endParaRPr lang="en-GB"/>
          </a:p>
        </p:txBody>
      </p:sp>
    </p:spTree>
    <p:extLst>
      <p:ext uri="{BB962C8B-B14F-4D97-AF65-F5344CB8AC3E}">
        <p14:creationId xmlns:p14="http://schemas.microsoft.com/office/powerpoint/2010/main" val="1477102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47</a:t>
            </a:fld>
            <a:endParaRPr lang="en-GB"/>
          </a:p>
        </p:txBody>
      </p:sp>
    </p:spTree>
    <p:extLst>
      <p:ext uri="{BB962C8B-B14F-4D97-AF65-F5344CB8AC3E}">
        <p14:creationId xmlns:p14="http://schemas.microsoft.com/office/powerpoint/2010/main" val="2940715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I</a:t>
            </a:r>
            <a:r>
              <a:rPr lang="en-GB" baseline="0" dirty="0" smtClean="0"/>
              <a:t> wanted to use this presentation as an opportunity to present some ideas. I recognise that the work presented here is very basic, but I think work on this kind of software could really help people get to grips with understanding sound. So if anyone is interested in this topic, I would welcome your suggestions and guidance. </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48</a:t>
            </a:fld>
            <a:endParaRPr lang="en-GB"/>
          </a:p>
        </p:txBody>
      </p:sp>
    </p:spTree>
    <p:extLst>
      <p:ext uri="{BB962C8B-B14F-4D97-AF65-F5344CB8AC3E}">
        <p14:creationId xmlns:p14="http://schemas.microsoft.com/office/powerpoint/2010/main" val="3413901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Why time domain methods?</a:t>
            </a:r>
          </a:p>
          <a:p>
            <a:endParaRPr lang="en-GB" dirty="0" smtClean="0"/>
          </a:p>
          <a:p>
            <a:r>
              <a:rPr lang="en-GB" dirty="0" smtClean="0"/>
              <a:t>Why finite difference methods?</a:t>
            </a:r>
          </a:p>
          <a:p>
            <a:endParaRPr lang="en-GB" dirty="0" smtClean="0"/>
          </a:p>
          <a:p>
            <a:r>
              <a:rPr lang="en-GB" dirty="0" smtClean="0"/>
              <a:t>Why not frequency</a:t>
            </a:r>
            <a:r>
              <a:rPr lang="en-GB" baseline="0" dirty="0" smtClean="0"/>
              <a:t> domain methods? </a:t>
            </a:r>
          </a:p>
          <a:p>
            <a:endParaRPr lang="en-GB" baseline="0" dirty="0" smtClean="0"/>
          </a:p>
          <a:p>
            <a:r>
              <a:rPr lang="en-GB" baseline="0" dirty="0" smtClean="0"/>
              <a:t>The Finite Element Method is mature (there is a lot of background research, and successful commercial product), and the Boundary Element Method can be very fast.</a:t>
            </a:r>
          </a:p>
          <a:p>
            <a:endParaRPr lang="en-GB" baseline="0" dirty="0" smtClean="0"/>
          </a:p>
          <a:p>
            <a:r>
              <a:rPr lang="en-GB" baseline="0" dirty="0" smtClean="0"/>
              <a:t>Tools for low cost and quick prototyping of acoustics systems should be easy to use, intuitive, scalable and accurate.</a:t>
            </a:r>
          </a:p>
          <a:p>
            <a:endParaRPr lang="en-GB" baseline="0" dirty="0" smtClean="0"/>
          </a:p>
          <a:p>
            <a:r>
              <a:rPr lang="en-GB" baseline="0" dirty="0" smtClean="0"/>
              <a:t>The finite difference time domain method fulfils much of this criteria in different ways to FEM and BEM, where simulations can be made in languages such as Matlab and Python; using libraries and code-bases that are easy to understand, change and modify for different purposes, without the need for CAD packages and traditional meshing tools.</a:t>
            </a:r>
          </a:p>
          <a:p>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5</a:t>
            </a:fld>
            <a:endParaRPr lang="en-GB"/>
          </a:p>
        </p:txBody>
      </p:sp>
    </p:spTree>
    <p:extLst>
      <p:ext uri="{BB962C8B-B14F-4D97-AF65-F5344CB8AC3E}">
        <p14:creationId xmlns:p14="http://schemas.microsoft.com/office/powerpoint/2010/main" val="225004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It is possible</a:t>
            </a:r>
            <a:r>
              <a:rPr lang="en-GB" baseline="0" dirty="0" smtClean="0"/>
              <a:t> to put together simple simulations to characterise different scenarios, like the effect of putting a cardioid subwoofer in a corner. </a:t>
            </a:r>
          </a:p>
          <a:p>
            <a:endParaRPr lang="en-GB" baseline="0" dirty="0" smtClean="0"/>
          </a:p>
          <a:p>
            <a:r>
              <a:rPr lang="en-GB" baseline="0" dirty="0" smtClean="0"/>
              <a:t>See how nulls are created due to the extra reflections.</a:t>
            </a:r>
          </a:p>
          <a:p>
            <a:endParaRPr lang="en-GB" baseline="0" dirty="0" smtClean="0"/>
          </a:p>
          <a:p>
            <a:r>
              <a:rPr lang="en-GB" baseline="0" dirty="0" smtClean="0"/>
              <a:t>Information like this could allow designers to consider different ideas and test them in software, before committing extra time and money to physically prototype systems.</a:t>
            </a:r>
          </a:p>
        </p:txBody>
      </p:sp>
      <p:sp>
        <p:nvSpPr>
          <p:cNvPr id="4" name="Slide Number Placeholder 3"/>
          <p:cNvSpPr>
            <a:spLocks noGrp="1"/>
          </p:cNvSpPr>
          <p:nvPr>
            <p:ph type="sldNum" sz="quarter" idx="10"/>
          </p:nvPr>
        </p:nvSpPr>
        <p:spPr/>
        <p:txBody>
          <a:bodyPr/>
          <a:lstStyle/>
          <a:p>
            <a:fld id="{875B29EE-A729-4601-8F0C-03CF5B3E96EF}" type="slidenum">
              <a:rPr lang="en-GB" smtClean="0"/>
              <a:t>6</a:t>
            </a:fld>
            <a:endParaRPr lang="en-GB"/>
          </a:p>
        </p:txBody>
      </p:sp>
    </p:spTree>
    <p:extLst>
      <p:ext uri="{BB962C8B-B14F-4D97-AF65-F5344CB8AC3E}">
        <p14:creationId xmlns:p14="http://schemas.microsoft.com/office/powerpoint/2010/main" val="4260732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finite difference time domain method is a numerical method for solving wave equations,</a:t>
            </a:r>
            <a:r>
              <a:rPr lang="en-GB" baseline="0" dirty="0" smtClean="0"/>
              <a:t> and  is popular in the field of computational electromagnetics from where it originates.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FDTD and SFDTD code in the presented work, was built from the original work by one of the authors, Adam Hill. </a:t>
            </a:r>
          </a:p>
          <a:p>
            <a:endParaRPr lang="en-GB" baseline="0" dirty="0" smtClean="0"/>
          </a:p>
          <a:p>
            <a:r>
              <a:rPr lang="en-GB" baseline="0" dirty="0" smtClean="0"/>
              <a:t>The fluctuating sound field (the solution) is calculated by iteratively calculating pressure and velocity values across a discretized domain. </a:t>
            </a:r>
          </a:p>
          <a:p>
            <a:endParaRPr lang="en-GB" baseline="0" dirty="0" smtClean="0"/>
          </a:p>
          <a:p>
            <a:r>
              <a:rPr lang="en-GB" baseline="0" dirty="0" smtClean="0"/>
              <a:t>As shown in the graphic, the domain is split up into a series rectangles, the vertices of which is represent discrete points of velocity or pressure  within the domain. </a:t>
            </a:r>
          </a:p>
          <a:p>
            <a:endParaRPr lang="en-GB" baseline="0" dirty="0" smtClean="0"/>
          </a:p>
          <a:p>
            <a:r>
              <a:rPr lang="en-GB" baseline="0" dirty="0" smtClean="0"/>
              <a:t>These points are realised as values within matrices that represent a field of values i.e. a matrix for pressure, a matrix for velocity in the x direction and so on.</a:t>
            </a:r>
          </a:p>
          <a:p>
            <a:endParaRPr lang="en-GB" baseline="0" dirty="0" smtClean="0"/>
          </a:p>
          <a:p>
            <a:r>
              <a:rPr lang="en-GB" baseline="0" dirty="0" smtClean="0"/>
              <a:t>The value for each point in the domain is calculated  by using the nearest reciprocating field points. An individual pressure points value at the new step in time, is calculated using the pressure at the previous time step and the nearest velocity points in each dimension. The same is true for calculating velocity points, based on local pressures.</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7</a:t>
            </a:fld>
            <a:endParaRPr lang="en-GB"/>
          </a:p>
        </p:txBody>
      </p:sp>
    </p:spTree>
    <p:extLst>
      <p:ext uri="{BB962C8B-B14F-4D97-AF65-F5344CB8AC3E}">
        <p14:creationId xmlns:p14="http://schemas.microsoft.com/office/powerpoint/2010/main" val="269971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finite difference time domain method is a numerical method for solving wave equations,</a:t>
            </a:r>
            <a:r>
              <a:rPr lang="en-GB" baseline="0" dirty="0" smtClean="0"/>
              <a:t> and  is popular in the field of computational electromagnetics from where it originates.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FDTD and SFDTD code in the presented work, was built from the original work by one of the authors, Adam Hill. </a:t>
            </a:r>
          </a:p>
          <a:p>
            <a:endParaRPr lang="en-GB" baseline="0" dirty="0" smtClean="0"/>
          </a:p>
          <a:p>
            <a:r>
              <a:rPr lang="en-GB" baseline="0" dirty="0" smtClean="0"/>
              <a:t>The fluctuating sound field (the solution) is calculated by iteratively calculating pressure and velocity values across a discretized domain. </a:t>
            </a:r>
          </a:p>
          <a:p>
            <a:endParaRPr lang="en-GB" baseline="0" dirty="0" smtClean="0"/>
          </a:p>
          <a:p>
            <a:r>
              <a:rPr lang="en-GB" baseline="0" dirty="0" smtClean="0"/>
              <a:t>As shown in the graphic, the domain is split up into a series rectangles, the vertices of which is represent discrete points of velocity or pressure  within the domain. </a:t>
            </a:r>
          </a:p>
          <a:p>
            <a:endParaRPr lang="en-GB" baseline="0" dirty="0" smtClean="0"/>
          </a:p>
          <a:p>
            <a:r>
              <a:rPr lang="en-GB" baseline="0" dirty="0" smtClean="0"/>
              <a:t>These points are realised as values within matrices that represent a field of values i.e. a matrix for pressure, a matrix for velocity in the x direction and so on.</a:t>
            </a:r>
          </a:p>
          <a:p>
            <a:endParaRPr lang="en-GB" baseline="0" dirty="0" smtClean="0"/>
          </a:p>
          <a:p>
            <a:r>
              <a:rPr lang="en-GB" baseline="0" dirty="0" smtClean="0"/>
              <a:t>The value for each point in the domain is calculated  by using the nearest reciprocating field points. An individual pressure points value at the new step in time, is calculated using the pressure at the previous time step and the nearest velocity points in each dimension. The same is true for calculating velocity points, based on local pressures.</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8</a:t>
            </a:fld>
            <a:endParaRPr lang="en-GB"/>
          </a:p>
        </p:txBody>
      </p:sp>
    </p:spTree>
    <p:extLst>
      <p:ext uri="{BB962C8B-B14F-4D97-AF65-F5344CB8AC3E}">
        <p14:creationId xmlns:p14="http://schemas.microsoft.com/office/powerpoint/2010/main" val="47131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The finite difference time domain method involves calculating the field values of pressure and velocity by </a:t>
            </a:r>
            <a:r>
              <a:rPr lang="en-GB" b="1" u="sng" baseline="0" dirty="0" smtClean="0"/>
              <a:t>marching on in time.</a:t>
            </a:r>
          </a:p>
          <a:p>
            <a:endParaRPr lang="en-GB" baseline="0" dirty="0" smtClean="0"/>
          </a:p>
          <a:p>
            <a:r>
              <a:rPr lang="en-GB" baseline="0" dirty="0" smtClean="0"/>
              <a:t>The time of the simulation is split up into time steps, that represent the passing of some amount of time within the simulation between computations.</a:t>
            </a:r>
          </a:p>
          <a:p>
            <a:endParaRPr lang="en-GB" baseline="0" dirty="0" smtClean="0"/>
          </a:p>
          <a:p>
            <a:r>
              <a:rPr lang="en-GB" baseline="0" dirty="0" smtClean="0"/>
              <a:t>Typically, each fields value is calculated for the current time, based on the condition of that fields value one time step ago, and the condition of the reciprocating field half a time step ago.</a:t>
            </a:r>
          </a:p>
          <a:p>
            <a:endParaRPr lang="en-GB" baseline="0" dirty="0" smtClean="0"/>
          </a:p>
          <a:p>
            <a:r>
              <a:rPr lang="en-GB" baseline="0" dirty="0" smtClean="0"/>
              <a:t>This overlapping of fields in time and space is a key characteristic of the FDTD method first described by Kane S Yee, for simulating electromagnetic problems in the 60s. </a:t>
            </a:r>
          </a:p>
          <a:p>
            <a:endParaRPr lang="en-GB" baseline="0" dirty="0" smtClean="0"/>
          </a:p>
          <a:p>
            <a:r>
              <a:rPr lang="en-GB" baseline="0" dirty="0" smtClean="0"/>
              <a:t>This discretization of time and space is a key feature that we will return to shortly.</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9</a:t>
            </a:fld>
            <a:endParaRPr lang="en-GB"/>
          </a:p>
        </p:txBody>
      </p:sp>
    </p:spTree>
    <p:extLst>
      <p:ext uri="{BB962C8B-B14F-4D97-AF65-F5344CB8AC3E}">
        <p14:creationId xmlns:p14="http://schemas.microsoft.com/office/powerpoint/2010/main" val="1329457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and image with bullet points">
    <p:spTree>
      <p:nvGrpSpPr>
        <p:cNvPr id="1" name=""/>
        <p:cNvGrpSpPr/>
        <p:nvPr/>
      </p:nvGrpSpPr>
      <p:grpSpPr>
        <a:xfrm>
          <a:off x="0" y="0"/>
          <a:ext cx="0" cy="0"/>
          <a:chOff x="0" y="0"/>
          <a:chExt cx="0" cy="0"/>
        </a:xfrm>
      </p:grpSpPr>
      <p:sp>
        <p:nvSpPr>
          <p:cNvPr id="16" name="Shape 20"/>
          <p:cNvSpPr/>
          <p:nvPr userDrawn="1"/>
        </p:nvSpPr>
        <p:spPr>
          <a:xfrm>
            <a:off x="723917" y="13147675"/>
            <a:ext cx="7880807" cy="0"/>
          </a:xfrm>
          <a:prstGeom prst="line">
            <a:avLst/>
          </a:prstGeom>
          <a:ln w="6350">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
        <p:nvSpPr>
          <p:cNvPr id="6" name="Title 1"/>
          <p:cNvSpPr>
            <a:spLocks noGrp="1"/>
          </p:cNvSpPr>
          <p:nvPr>
            <p:ph type="title" hasCustomPrompt="1"/>
          </p:nvPr>
        </p:nvSpPr>
        <p:spPr>
          <a:xfrm>
            <a:off x="681054" y="666750"/>
            <a:ext cx="7815137" cy="1695450"/>
          </a:xfrm>
        </p:spPr>
        <p:txBody>
          <a:bodyPr/>
          <a:lstStyle>
            <a:lvl1pPr>
              <a:defRPr sz="3900"/>
            </a:lvl1pPr>
          </a:lstStyle>
          <a:p>
            <a:r>
              <a:rPr lang="en-US" dirty="0" smtClean="0"/>
              <a:t>Title text</a:t>
            </a:r>
            <a:endParaRPr lang="en-GB" dirty="0"/>
          </a:p>
        </p:txBody>
      </p:sp>
      <p:sp>
        <p:nvSpPr>
          <p:cNvPr id="7" name="Text Placeholder 4"/>
          <p:cNvSpPr>
            <a:spLocks noGrp="1"/>
          </p:cNvSpPr>
          <p:nvPr>
            <p:ph type="body" sz="quarter" idx="11" hasCustomPrompt="1"/>
          </p:nvPr>
        </p:nvSpPr>
        <p:spPr>
          <a:xfrm>
            <a:off x="665574" y="3041650"/>
            <a:ext cx="7831134" cy="9648825"/>
          </a:xfrm>
        </p:spPr>
        <p:txBody>
          <a:bodyPr/>
          <a:lstStyle>
            <a:lvl1pPr>
              <a:defRPr sz="2100"/>
            </a:lvl1pPr>
          </a:lstStyle>
          <a:p>
            <a:pPr lvl="0"/>
            <a:r>
              <a:rPr lang="en-US" dirty="0" smtClean="0"/>
              <a:t>Body copy</a:t>
            </a:r>
          </a:p>
          <a:p>
            <a:pPr lvl="0"/>
            <a:r>
              <a:rPr lang="en-US" dirty="0" smtClean="0"/>
              <a:t>Body copy</a:t>
            </a:r>
          </a:p>
          <a:p>
            <a:pPr lvl="0"/>
            <a:r>
              <a:rPr lang="en-US" dirty="0" smtClean="0"/>
              <a:t>Body copy</a:t>
            </a:r>
          </a:p>
        </p:txBody>
      </p:sp>
      <p:sp>
        <p:nvSpPr>
          <p:cNvPr id="8" name="Picture Placeholder 2"/>
          <p:cNvSpPr>
            <a:spLocks noGrp="1"/>
          </p:cNvSpPr>
          <p:nvPr>
            <p:ph type="pic" sz="quarter" idx="12" hasCustomPrompt="1"/>
          </p:nvPr>
        </p:nvSpPr>
        <p:spPr>
          <a:xfrm>
            <a:off x="9119418" y="0"/>
            <a:ext cx="9170170" cy="13717588"/>
          </a:xfrm>
        </p:spPr>
        <p:txBody>
          <a:bodyPr anchor="ctr"/>
          <a:lstStyle>
            <a:lvl1pPr marL="0" indent="0" algn="ctr">
              <a:buNone/>
              <a:defRPr baseline="0"/>
            </a:lvl1pPr>
          </a:lstStyle>
          <a:p>
            <a:r>
              <a:rPr lang="en-GB" dirty="0" smtClean="0"/>
              <a:t>Place image here</a:t>
            </a:r>
            <a:endParaRPr lang="en-GB" dirty="0"/>
          </a:p>
        </p:txBody>
      </p:sp>
    </p:spTree>
    <p:extLst>
      <p:ext uri="{BB962C8B-B14F-4D97-AF65-F5344CB8AC3E}">
        <p14:creationId xmlns:p14="http://schemas.microsoft.com/office/powerpoint/2010/main" val="308822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and image no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1053" y="666750"/>
            <a:ext cx="7922930" cy="1695450"/>
          </a:xfrm>
        </p:spPr>
        <p:txBody>
          <a:bodyPr/>
          <a:lstStyle>
            <a:lvl1pPr>
              <a:defRPr sz="3900"/>
            </a:lvl1pPr>
          </a:lstStyle>
          <a:p>
            <a:r>
              <a:rPr lang="en-US" dirty="0" smtClean="0"/>
              <a:t>Title text</a:t>
            </a:r>
            <a:endParaRPr lang="en-GB" dirty="0"/>
          </a:p>
        </p:txBody>
      </p:sp>
      <p:sp>
        <p:nvSpPr>
          <p:cNvPr id="11" name="Text Placeholder 4"/>
          <p:cNvSpPr>
            <a:spLocks noGrp="1"/>
          </p:cNvSpPr>
          <p:nvPr>
            <p:ph type="body" sz="quarter" idx="11" hasCustomPrompt="1"/>
          </p:nvPr>
        </p:nvSpPr>
        <p:spPr>
          <a:xfrm>
            <a:off x="665575" y="3041650"/>
            <a:ext cx="7939148" cy="9648825"/>
          </a:xfrm>
        </p:spPr>
        <p:txBody>
          <a:bodyPr/>
          <a:lstStyle>
            <a:lvl1pPr marL="0" indent="0">
              <a:buNone/>
              <a:defRPr sz="2100"/>
            </a:lvl1pPr>
          </a:lstStyle>
          <a:p>
            <a:pPr lvl="0"/>
            <a:r>
              <a:rPr lang="en-US" dirty="0" smtClean="0"/>
              <a:t>Body copy</a:t>
            </a:r>
          </a:p>
          <a:p>
            <a:pPr lvl="0"/>
            <a:r>
              <a:rPr lang="en-US" dirty="0" smtClean="0"/>
              <a:t>Body copy</a:t>
            </a:r>
          </a:p>
          <a:p>
            <a:pPr lvl="0"/>
            <a:r>
              <a:rPr lang="en-US" dirty="0" smtClean="0"/>
              <a:t>Body copy</a:t>
            </a:r>
          </a:p>
          <a:p>
            <a:pPr lvl="0"/>
            <a:endParaRPr lang="en-US" dirty="0" smtClean="0"/>
          </a:p>
        </p:txBody>
      </p:sp>
      <p:sp>
        <p:nvSpPr>
          <p:cNvPr id="12" name="Shape 20"/>
          <p:cNvSpPr/>
          <p:nvPr userDrawn="1"/>
        </p:nvSpPr>
        <p:spPr>
          <a:xfrm>
            <a:off x="723917" y="13147675"/>
            <a:ext cx="7880807" cy="0"/>
          </a:xfrm>
          <a:prstGeom prst="line">
            <a:avLst/>
          </a:prstGeom>
          <a:ln w="6350">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
        <p:nvSpPr>
          <p:cNvPr id="7" name="Picture Placeholder 2"/>
          <p:cNvSpPr>
            <a:spLocks noGrp="1"/>
          </p:cNvSpPr>
          <p:nvPr>
            <p:ph type="pic" sz="quarter" idx="12" hasCustomPrompt="1"/>
          </p:nvPr>
        </p:nvSpPr>
        <p:spPr>
          <a:xfrm>
            <a:off x="9119418" y="0"/>
            <a:ext cx="9170170" cy="13717588"/>
          </a:xfrm>
        </p:spPr>
        <p:txBody>
          <a:bodyPr anchor="ctr"/>
          <a:lstStyle>
            <a:lvl1pPr marL="0" indent="0" algn="ctr">
              <a:buNone/>
              <a:defRPr baseline="0"/>
            </a:lvl1pPr>
          </a:lstStyle>
          <a:p>
            <a:r>
              <a:rPr lang="en-GB" dirty="0" smtClean="0"/>
              <a:t>Place image here</a:t>
            </a:r>
            <a:endParaRPr lang="en-GB" dirty="0"/>
          </a:p>
        </p:txBody>
      </p:sp>
    </p:spTree>
    <p:extLst>
      <p:ext uri="{BB962C8B-B14F-4D97-AF65-F5344CB8AC3E}">
        <p14:creationId xmlns:p14="http://schemas.microsoft.com/office/powerpoint/2010/main" val="209112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1053" y="666750"/>
            <a:ext cx="16869140" cy="1695450"/>
          </a:xfrm>
        </p:spPr>
        <p:txBody>
          <a:bodyPr/>
          <a:lstStyle>
            <a:lvl1pPr>
              <a:defRPr sz="3900"/>
            </a:lvl1pPr>
          </a:lstStyle>
          <a:p>
            <a:r>
              <a:rPr lang="en-US" dirty="0" smtClean="0"/>
              <a:t>Title text</a:t>
            </a:r>
            <a:endParaRPr lang="en-GB" dirty="0"/>
          </a:p>
        </p:txBody>
      </p:sp>
      <p:sp>
        <p:nvSpPr>
          <p:cNvPr id="8" name="Text Placeholder 4"/>
          <p:cNvSpPr>
            <a:spLocks noGrp="1"/>
          </p:cNvSpPr>
          <p:nvPr>
            <p:ph type="body" sz="quarter" idx="11" hasCustomPrompt="1"/>
          </p:nvPr>
        </p:nvSpPr>
        <p:spPr>
          <a:xfrm>
            <a:off x="665574" y="3041650"/>
            <a:ext cx="16903670" cy="9648825"/>
          </a:xfrm>
        </p:spPr>
        <p:txBody>
          <a:bodyPr/>
          <a:lstStyle>
            <a:lvl1pPr>
              <a:defRPr sz="2100"/>
            </a:lvl1pPr>
          </a:lstStyle>
          <a:p>
            <a:pPr lvl="0"/>
            <a:r>
              <a:rPr lang="en-US" dirty="0" smtClean="0"/>
              <a:t>Body copy</a:t>
            </a:r>
          </a:p>
        </p:txBody>
      </p:sp>
      <p:sp>
        <p:nvSpPr>
          <p:cNvPr id="9" name="Shape 5"/>
          <p:cNvSpPr/>
          <p:nvPr userDrawn="1"/>
        </p:nvSpPr>
        <p:spPr>
          <a:xfrm>
            <a:off x="723916" y="13147675"/>
            <a:ext cx="16840566" cy="0"/>
          </a:xfrm>
          <a:prstGeom prst="line">
            <a:avLst/>
          </a:prstGeom>
          <a:ln w="6350">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Tree>
    <p:extLst>
      <p:ext uri="{BB962C8B-B14F-4D97-AF65-F5344CB8AC3E}">
        <p14:creationId xmlns:p14="http://schemas.microsoft.com/office/powerpoint/2010/main" val="4057919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hite slide">
    <p:spTree>
      <p:nvGrpSpPr>
        <p:cNvPr id="1" name=""/>
        <p:cNvGrpSpPr/>
        <p:nvPr/>
      </p:nvGrpSpPr>
      <p:grpSpPr>
        <a:xfrm>
          <a:off x="0" y="0"/>
          <a:ext cx="0" cy="0"/>
          <a:chOff x="0" y="0"/>
          <a:chExt cx="0" cy="0"/>
        </a:xfrm>
      </p:grpSpPr>
      <p:sp>
        <p:nvSpPr>
          <p:cNvPr id="8" name="Shape 5"/>
          <p:cNvSpPr/>
          <p:nvPr userDrawn="1"/>
        </p:nvSpPr>
        <p:spPr>
          <a:xfrm>
            <a:off x="723916" y="13147675"/>
            <a:ext cx="16840566" cy="0"/>
          </a:xfrm>
          <a:prstGeom prst="line">
            <a:avLst/>
          </a:prstGeom>
          <a:ln w="6350">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Tree>
    <p:extLst>
      <p:ext uri="{BB962C8B-B14F-4D97-AF65-F5344CB8AC3E}">
        <p14:creationId xmlns:p14="http://schemas.microsoft.com/office/powerpoint/2010/main" val="3547239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Specification">
    <p:spTree>
      <p:nvGrpSpPr>
        <p:cNvPr id="1" name=""/>
        <p:cNvGrpSpPr/>
        <p:nvPr/>
      </p:nvGrpSpPr>
      <p:grpSpPr>
        <a:xfrm>
          <a:off x="0" y="0"/>
          <a:ext cx="0" cy="0"/>
          <a:chOff x="0" y="0"/>
          <a:chExt cx="0" cy="0"/>
        </a:xfrm>
      </p:grpSpPr>
      <p:sp>
        <p:nvSpPr>
          <p:cNvPr id="3" name="Shape 5"/>
          <p:cNvSpPr/>
          <p:nvPr userDrawn="1"/>
        </p:nvSpPr>
        <p:spPr>
          <a:xfrm>
            <a:off x="723916" y="13147675"/>
            <a:ext cx="16840566" cy="0"/>
          </a:xfrm>
          <a:prstGeom prst="line">
            <a:avLst/>
          </a:prstGeom>
          <a:ln w="6350">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
        <p:nvSpPr>
          <p:cNvPr id="6" name="Title 1"/>
          <p:cNvSpPr>
            <a:spLocks noGrp="1"/>
          </p:cNvSpPr>
          <p:nvPr>
            <p:ph type="title" hasCustomPrompt="1"/>
          </p:nvPr>
        </p:nvSpPr>
        <p:spPr>
          <a:xfrm>
            <a:off x="681053" y="666750"/>
            <a:ext cx="16869140" cy="1695450"/>
          </a:xfrm>
        </p:spPr>
        <p:txBody>
          <a:bodyPr/>
          <a:lstStyle>
            <a:lvl1pPr>
              <a:defRPr sz="3900"/>
            </a:lvl1pPr>
          </a:lstStyle>
          <a:p>
            <a:r>
              <a:rPr lang="en-US" dirty="0" smtClean="0"/>
              <a:t>Product Specification</a:t>
            </a:r>
            <a:endParaRPr lang="en-GB" dirty="0"/>
          </a:p>
        </p:txBody>
      </p:sp>
      <p:sp>
        <p:nvSpPr>
          <p:cNvPr id="11" name="Text Placeholder 10"/>
          <p:cNvSpPr>
            <a:spLocks noGrp="1"/>
          </p:cNvSpPr>
          <p:nvPr>
            <p:ph type="body" sz="quarter" idx="10" hasCustomPrompt="1"/>
          </p:nvPr>
        </p:nvSpPr>
        <p:spPr>
          <a:xfrm>
            <a:off x="723917" y="2970361"/>
            <a:ext cx="4964419" cy="9505801"/>
          </a:xfrm>
        </p:spPr>
        <p:txBody>
          <a:bodyPr/>
          <a:lstStyle>
            <a:lvl1pPr marL="0" indent="0">
              <a:buNone/>
              <a:defRPr sz="1800"/>
            </a:lvl1pPr>
            <a:lvl2pPr>
              <a:defRPr sz="1800"/>
            </a:lvl2pPr>
            <a:lvl3pPr>
              <a:defRPr sz="1800"/>
            </a:lvl3pPr>
            <a:lvl4pPr>
              <a:defRPr sz="1800"/>
            </a:lvl4pPr>
            <a:lvl5pPr>
              <a:defRPr sz="1800"/>
            </a:lvl5pPr>
          </a:lstStyle>
          <a:p>
            <a:pPr lvl="0"/>
            <a:r>
              <a:rPr lang="en-GB" sz="1800" dirty="0" smtClean="0">
                <a:latin typeface="Arial" panose="020B0604020202020204" pitchFamily="34" charset="0"/>
                <a:ea typeface="Helvetica Neue Medium"/>
                <a:cs typeface="Arial" panose="020B0604020202020204" pitchFamily="34" charset="0"/>
                <a:sym typeface="Helvetica Neue Medium"/>
              </a:rPr>
              <a:t>Speakers:</a:t>
            </a:r>
          </a:p>
          <a:p>
            <a:pPr lvl="0"/>
            <a:endParaRPr lang="en-GB" sz="1800" dirty="0" smtClean="0">
              <a:latin typeface="Arial" panose="020B0604020202020204" pitchFamily="34" charset="0"/>
              <a:ea typeface="Helvetica Neue Light"/>
              <a:cs typeface="Arial" panose="020B0604020202020204" pitchFamily="34" charset="0"/>
              <a:sym typeface="Helvetica Neue Light"/>
            </a:endParaRPr>
          </a:p>
        </p:txBody>
      </p:sp>
      <p:sp>
        <p:nvSpPr>
          <p:cNvPr id="13" name="Text Placeholder 10"/>
          <p:cNvSpPr>
            <a:spLocks noGrp="1"/>
          </p:cNvSpPr>
          <p:nvPr>
            <p:ph type="body" sz="quarter" idx="11" hasCustomPrompt="1"/>
          </p:nvPr>
        </p:nvSpPr>
        <p:spPr>
          <a:xfrm>
            <a:off x="6556691" y="2970038"/>
            <a:ext cx="4964419" cy="9577388"/>
          </a:xfrm>
        </p:spPr>
        <p:txBody>
          <a:bodyPr/>
          <a:lstStyle>
            <a:lvl1pPr marL="0" indent="0">
              <a:buNone/>
              <a:defRPr sz="1800"/>
            </a:lvl1pPr>
            <a:lvl2pPr>
              <a:defRPr sz="1800"/>
            </a:lvl2pPr>
            <a:lvl3pPr>
              <a:defRPr sz="1800"/>
            </a:lvl3pPr>
            <a:lvl4pPr>
              <a:defRPr sz="1800"/>
            </a:lvl4pPr>
            <a:lvl5pPr>
              <a:defRPr sz="1800"/>
            </a:lvl5pPr>
          </a:lstStyle>
          <a:p>
            <a:pPr lvl="0"/>
            <a:r>
              <a:rPr lang="en-GB" sz="1800" dirty="0" smtClean="0">
                <a:latin typeface="Arial" panose="020B0604020202020204" pitchFamily="34" charset="0"/>
                <a:ea typeface="Helvetica Neue Medium"/>
                <a:cs typeface="Arial" panose="020B0604020202020204" pitchFamily="34" charset="0"/>
                <a:sym typeface="Helvetica Neue Medium"/>
              </a:rPr>
              <a:t>Amplifier:</a:t>
            </a:r>
          </a:p>
          <a:p>
            <a:pPr lvl="0"/>
            <a:endParaRPr lang="en-GB" sz="1800" dirty="0" smtClean="0">
              <a:latin typeface="Arial" panose="020B0604020202020204" pitchFamily="34" charset="0"/>
              <a:ea typeface="Helvetica Neue Light"/>
              <a:cs typeface="Arial" panose="020B0604020202020204" pitchFamily="34" charset="0"/>
              <a:sym typeface="Helvetica Neue Light"/>
            </a:endParaRPr>
          </a:p>
          <a:p>
            <a:pPr lvl="0"/>
            <a:endParaRPr lang="en-GB" sz="1800" dirty="0" smtClean="0">
              <a:latin typeface="Arial" panose="020B0604020202020204" pitchFamily="34" charset="0"/>
              <a:ea typeface="Helvetica Neue Light"/>
              <a:cs typeface="Arial" panose="020B0604020202020204" pitchFamily="34" charset="0"/>
              <a:sym typeface="Helvetica Neue Light"/>
            </a:endParaRPr>
          </a:p>
        </p:txBody>
      </p:sp>
      <p:sp>
        <p:nvSpPr>
          <p:cNvPr id="14" name="Text Placeholder 10"/>
          <p:cNvSpPr>
            <a:spLocks noGrp="1"/>
          </p:cNvSpPr>
          <p:nvPr>
            <p:ph type="body" sz="quarter" idx="12" hasCustomPrompt="1"/>
          </p:nvPr>
        </p:nvSpPr>
        <p:spPr>
          <a:xfrm>
            <a:off x="12493240" y="2970362"/>
            <a:ext cx="4964419" cy="9577388"/>
          </a:xfrm>
        </p:spPr>
        <p:txBody>
          <a:bodyPr/>
          <a:lstStyle>
            <a:lvl1pPr marL="0" indent="0">
              <a:buNone/>
              <a:defRPr sz="1800"/>
            </a:lvl1pPr>
            <a:lvl2pPr>
              <a:defRPr sz="1800"/>
            </a:lvl2pPr>
            <a:lvl3pPr>
              <a:defRPr sz="1800"/>
            </a:lvl3pPr>
            <a:lvl4pPr>
              <a:defRPr sz="1800"/>
            </a:lvl4pPr>
            <a:lvl5pPr>
              <a:defRPr sz="1800"/>
            </a:lvl5pPr>
          </a:lstStyle>
          <a:p>
            <a:pPr lvl="0"/>
            <a:r>
              <a:rPr lang="en-GB" sz="1800" dirty="0" smtClean="0">
                <a:latin typeface="Arial" panose="020B0604020202020204" pitchFamily="34" charset="0"/>
                <a:ea typeface="Helvetica Neue Medium"/>
                <a:cs typeface="Arial" panose="020B0604020202020204" pitchFamily="34" charset="0"/>
                <a:sym typeface="Helvetica Neue Medium"/>
              </a:rPr>
              <a:t>Special Features:</a:t>
            </a:r>
          </a:p>
        </p:txBody>
      </p:sp>
    </p:spTree>
    <p:extLst>
      <p:ext uri="{BB962C8B-B14F-4D97-AF65-F5344CB8AC3E}">
        <p14:creationId xmlns:p14="http://schemas.microsoft.com/office/powerpoint/2010/main" val="3668627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name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31115" y="5130607"/>
            <a:ext cx="16460748" cy="1717505"/>
          </a:xfrm>
          <a:prstGeom prst="rect">
            <a:avLst/>
          </a:prstGeom>
        </p:spPr>
        <p:txBody>
          <a:bodyPr/>
          <a:lstStyle>
            <a:lvl1pPr algn="l">
              <a:defRPr sz="8550">
                <a:solidFill>
                  <a:schemeClr val="bg1"/>
                </a:solidFill>
              </a:defRPr>
            </a:lvl1pPr>
          </a:lstStyle>
          <a:p>
            <a:r>
              <a:rPr lang="en-US" dirty="0" smtClean="0"/>
              <a:t>Presentation Title</a:t>
            </a:r>
            <a:endParaRPr lang="en-GB" dirty="0"/>
          </a:p>
        </p:txBody>
      </p:sp>
      <p:sp>
        <p:nvSpPr>
          <p:cNvPr id="7" name="Text Placeholder 6"/>
          <p:cNvSpPr>
            <a:spLocks noGrp="1"/>
          </p:cNvSpPr>
          <p:nvPr>
            <p:ph type="body" sz="quarter" idx="10" hasCustomPrompt="1"/>
          </p:nvPr>
        </p:nvSpPr>
        <p:spPr>
          <a:xfrm>
            <a:off x="719153" y="7219330"/>
            <a:ext cx="16581004" cy="575568"/>
          </a:xfrm>
          <a:prstGeom prst="rect">
            <a:avLst/>
          </a:prstGeom>
        </p:spPr>
        <p:txBody>
          <a:bodyPr/>
          <a:lstStyle>
            <a:lvl1pPr marL="0" indent="0">
              <a:buNone/>
              <a:defRPr>
                <a:solidFill>
                  <a:schemeClr val="bg1"/>
                </a:solidFill>
              </a:defRPr>
            </a:lvl1pPr>
          </a:lstStyle>
          <a:p>
            <a:pPr lvl="0"/>
            <a:r>
              <a:rPr lang="en-US" dirty="0" smtClean="0"/>
              <a:t>Presenter name</a:t>
            </a:r>
          </a:p>
        </p:txBody>
      </p:sp>
      <p:sp>
        <p:nvSpPr>
          <p:cNvPr id="8" name="Text Placeholder 6"/>
          <p:cNvSpPr>
            <a:spLocks noGrp="1"/>
          </p:cNvSpPr>
          <p:nvPr>
            <p:ph type="body" sz="quarter" idx="11" hasCustomPrompt="1"/>
          </p:nvPr>
        </p:nvSpPr>
        <p:spPr>
          <a:xfrm>
            <a:off x="719675" y="7866906"/>
            <a:ext cx="16581004" cy="575568"/>
          </a:xfrm>
          <a:prstGeom prst="rect">
            <a:avLst/>
          </a:prstGeom>
        </p:spPr>
        <p:txBody>
          <a:bodyPr/>
          <a:lstStyle>
            <a:lvl1pPr marL="0" indent="0">
              <a:buNone/>
              <a:defRPr>
                <a:solidFill>
                  <a:schemeClr val="bg1">
                    <a:lumMod val="50000"/>
                  </a:schemeClr>
                </a:solidFill>
              </a:defRPr>
            </a:lvl1pPr>
          </a:lstStyle>
          <a:p>
            <a:pPr lvl="0"/>
            <a:r>
              <a:rPr lang="en-US" dirty="0" smtClean="0"/>
              <a:t>Date</a:t>
            </a:r>
          </a:p>
        </p:txBody>
      </p:sp>
    </p:spTree>
    <p:extLst>
      <p:ext uri="{BB962C8B-B14F-4D97-AF65-F5344CB8AC3E}">
        <p14:creationId xmlns:p14="http://schemas.microsoft.com/office/powerpoint/2010/main" val="3120397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731115" y="5130607"/>
            <a:ext cx="16460748" cy="1717505"/>
          </a:xfrm>
          <a:prstGeom prst="rect">
            <a:avLst/>
          </a:prstGeom>
        </p:spPr>
        <p:txBody>
          <a:bodyPr/>
          <a:lstStyle>
            <a:lvl1pPr algn="l">
              <a:defRPr sz="8550" baseline="0">
                <a:solidFill>
                  <a:schemeClr val="bg1"/>
                </a:solidFill>
              </a:defRPr>
            </a:lvl1pPr>
          </a:lstStyle>
          <a:p>
            <a:r>
              <a:rPr lang="en-US" dirty="0" smtClean="0"/>
              <a:t>Thank you</a:t>
            </a:r>
            <a:endParaRPr lang="en-GB" dirty="0"/>
          </a:p>
        </p:txBody>
      </p:sp>
      <p:sp>
        <p:nvSpPr>
          <p:cNvPr id="6" name="Text Placeholder 6"/>
          <p:cNvSpPr>
            <a:spLocks noGrp="1"/>
          </p:cNvSpPr>
          <p:nvPr>
            <p:ph type="body" sz="quarter" idx="10" hasCustomPrompt="1"/>
          </p:nvPr>
        </p:nvSpPr>
        <p:spPr>
          <a:xfrm>
            <a:off x="719153" y="7219330"/>
            <a:ext cx="16581004" cy="575568"/>
          </a:xfrm>
          <a:prstGeom prst="rect">
            <a:avLst/>
          </a:prstGeom>
        </p:spPr>
        <p:txBody>
          <a:bodyPr/>
          <a:lstStyle>
            <a:lvl1pPr marL="0" indent="0">
              <a:buNone/>
              <a:defRPr>
                <a:solidFill>
                  <a:schemeClr val="bg1"/>
                </a:solidFill>
              </a:defRPr>
            </a:lvl1pPr>
          </a:lstStyle>
          <a:p>
            <a:pPr lvl="0"/>
            <a:r>
              <a:rPr lang="en-US" dirty="0" smtClean="0"/>
              <a:t>Presenter name</a:t>
            </a:r>
          </a:p>
        </p:txBody>
      </p:sp>
      <p:sp>
        <p:nvSpPr>
          <p:cNvPr id="7" name="Text Placeholder 6"/>
          <p:cNvSpPr>
            <a:spLocks noGrp="1"/>
          </p:cNvSpPr>
          <p:nvPr>
            <p:ph type="body" sz="quarter" idx="11" hasCustomPrompt="1"/>
          </p:nvPr>
        </p:nvSpPr>
        <p:spPr>
          <a:xfrm>
            <a:off x="719675" y="7866906"/>
            <a:ext cx="16581004" cy="575568"/>
          </a:xfrm>
          <a:prstGeom prst="rect">
            <a:avLst/>
          </a:prstGeom>
        </p:spPr>
        <p:txBody>
          <a:bodyPr/>
          <a:lstStyle>
            <a:lvl1pPr marL="0" indent="0">
              <a:buNone/>
              <a:defRPr>
                <a:solidFill>
                  <a:schemeClr val="bg1">
                    <a:lumMod val="50000"/>
                  </a:schemeClr>
                </a:solidFill>
              </a:defRPr>
            </a:lvl1pPr>
          </a:lstStyle>
          <a:p>
            <a:pPr lvl="0"/>
            <a:r>
              <a:rPr lang="en-US" dirty="0" smtClean="0"/>
              <a:t>Date</a:t>
            </a:r>
          </a:p>
        </p:txBody>
      </p:sp>
    </p:spTree>
    <p:extLst>
      <p:ext uri="{BB962C8B-B14F-4D97-AF65-F5344CB8AC3E}">
        <p14:creationId xmlns:p14="http://schemas.microsoft.com/office/powerpoint/2010/main" val="2325206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y chapter brea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731115" y="5130607"/>
            <a:ext cx="16460748" cy="1717505"/>
          </a:xfrm>
          <a:prstGeom prst="rect">
            <a:avLst/>
          </a:prstGeom>
        </p:spPr>
        <p:txBody>
          <a:bodyPr/>
          <a:lstStyle>
            <a:lvl1pPr algn="l">
              <a:defRPr sz="8550">
                <a:solidFill>
                  <a:schemeClr val="bg1"/>
                </a:solidFill>
              </a:defRPr>
            </a:lvl1pPr>
          </a:lstStyle>
          <a:p>
            <a:r>
              <a:rPr lang="en-US" dirty="0" smtClean="0"/>
              <a:t>Title Text</a:t>
            </a:r>
            <a:endParaRPr lang="en-GB" dirty="0"/>
          </a:p>
        </p:txBody>
      </p:sp>
      <p:sp>
        <p:nvSpPr>
          <p:cNvPr id="6" name="Text Placeholder 6"/>
          <p:cNvSpPr>
            <a:spLocks noGrp="1"/>
          </p:cNvSpPr>
          <p:nvPr>
            <p:ph type="body" sz="quarter" idx="10" hasCustomPrompt="1"/>
          </p:nvPr>
        </p:nvSpPr>
        <p:spPr>
          <a:xfrm>
            <a:off x="719153" y="7219330"/>
            <a:ext cx="16581004" cy="5472112"/>
          </a:xfrm>
          <a:prstGeom prst="rect">
            <a:avLst/>
          </a:prstGeom>
        </p:spPr>
        <p:txBody>
          <a:bodyPr/>
          <a:lstStyle>
            <a:lvl1pPr marL="0" indent="0">
              <a:buNone/>
              <a:defRPr>
                <a:solidFill>
                  <a:schemeClr val="bg1"/>
                </a:solidFill>
              </a:defRPr>
            </a:lvl1pPr>
          </a:lstStyle>
          <a:p>
            <a:pPr lvl="0"/>
            <a:r>
              <a:rPr lang="en-US" dirty="0" smtClean="0"/>
              <a:t>Sub header</a:t>
            </a:r>
          </a:p>
          <a:p>
            <a:pPr lvl="0"/>
            <a:endParaRPr lang="en-US" dirty="0" smtClean="0"/>
          </a:p>
        </p:txBody>
      </p:sp>
    </p:spTree>
    <p:extLst>
      <p:ext uri="{BB962C8B-B14F-4D97-AF65-F5344CB8AC3E}">
        <p14:creationId xmlns:p14="http://schemas.microsoft.com/office/powerpoint/2010/main" val="3402508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115" y="5130607"/>
            <a:ext cx="16460748" cy="1717505"/>
          </a:xfrm>
          <a:prstGeom prst="rect">
            <a:avLst/>
          </a:prstGeom>
        </p:spPr>
        <p:txBody>
          <a:bodyPr/>
          <a:lstStyle>
            <a:lvl1pPr algn="l">
              <a:defRPr sz="8550">
                <a:solidFill>
                  <a:schemeClr val="bg1"/>
                </a:solidFill>
              </a:defRPr>
            </a:lvl1pPr>
          </a:lstStyle>
          <a:p>
            <a:r>
              <a:rPr lang="en-US" dirty="0" smtClean="0"/>
              <a:t>Title Text</a:t>
            </a:r>
            <a:endParaRPr lang="en-GB" dirty="0"/>
          </a:p>
        </p:txBody>
      </p:sp>
      <p:sp>
        <p:nvSpPr>
          <p:cNvPr id="7" name="Text Placeholder 6"/>
          <p:cNvSpPr>
            <a:spLocks noGrp="1"/>
          </p:cNvSpPr>
          <p:nvPr>
            <p:ph type="body" sz="quarter" idx="10" hasCustomPrompt="1"/>
          </p:nvPr>
        </p:nvSpPr>
        <p:spPr>
          <a:xfrm>
            <a:off x="719153" y="7219330"/>
            <a:ext cx="16581004" cy="5472112"/>
          </a:xfrm>
          <a:prstGeom prst="rect">
            <a:avLst/>
          </a:prstGeom>
        </p:spPr>
        <p:txBody>
          <a:bodyPr/>
          <a:lstStyle>
            <a:lvl1pPr marL="0" indent="0">
              <a:buNone/>
              <a:defRPr>
                <a:solidFill>
                  <a:schemeClr val="bg1"/>
                </a:solidFill>
              </a:defRPr>
            </a:lvl1pPr>
          </a:lstStyle>
          <a:p>
            <a:pPr lvl="0"/>
            <a:r>
              <a:rPr lang="en-US" dirty="0" smtClean="0"/>
              <a:t>Sub header</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957396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Shape 2"/>
          <p:cNvSpPr>
            <a:spLocks noGrp="1"/>
          </p:cNvSpPr>
          <p:nvPr>
            <p:ph type="title"/>
          </p:nvPr>
        </p:nvSpPr>
        <p:spPr>
          <a:xfrm>
            <a:off x="681053" y="666750"/>
            <a:ext cx="16869140" cy="169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a:pPr>
            <a:r>
              <a:rPr sz="3900" dirty="0"/>
              <a:t>Title Text</a:t>
            </a:r>
          </a:p>
        </p:txBody>
      </p:sp>
      <p:sp>
        <p:nvSpPr>
          <p:cNvPr id="11" name="Shape 3"/>
          <p:cNvSpPr>
            <a:spLocks noGrp="1"/>
          </p:cNvSpPr>
          <p:nvPr>
            <p:ph type="body" idx="1"/>
          </p:nvPr>
        </p:nvSpPr>
        <p:spPr>
          <a:xfrm>
            <a:off x="709628" y="3051175"/>
            <a:ext cx="16869142" cy="91630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2pPr marL="635000" indent="-508000">
              <a:buSzPct val="80000"/>
            </a:lvl2pPr>
            <a:lvl3pPr marL="762000" indent="-508000">
              <a:buSzPct val="80000"/>
            </a:lvl3pPr>
            <a:lvl4pPr marL="889000" indent="-508000">
              <a:buSzPct val="80000"/>
            </a:lvl4pPr>
            <a:lvl5pPr marL="1016000" indent="-508000">
              <a:buSzPct val="80000"/>
            </a:lvl5pPr>
          </a:lstStyle>
          <a:p>
            <a:pPr lvl="0">
              <a:defRPr sz="1800"/>
            </a:pPr>
            <a:r>
              <a:rPr sz="2100" dirty="0"/>
              <a:t>Body Level </a:t>
            </a:r>
            <a:r>
              <a:rPr sz="2100" dirty="0" smtClean="0"/>
              <a:t>One</a:t>
            </a:r>
            <a:r>
              <a:rPr lang="en-GB" sz="2100" dirty="0" smtClean="0"/>
              <a:t/>
            </a:r>
            <a:br>
              <a:rPr lang="en-GB" sz="2100" dirty="0" smtClean="0"/>
            </a:br>
            <a:endParaRPr sz="2100" dirty="0"/>
          </a:p>
          <a:p>
            <a:pPr lvl="1">
              <a:defRPr sz="1800"/>
            </a:pPr>
            <a:r>
              <a:rPr sz="2100" dirty="0"/>
              <a:t>Body Level </a:t>
            </a:r>
            <a:r>
              <a:rPr sz="2100" dirty="0" smtClean="0"/>
              <a:t>Two</a:t>
            </a:r>
            <a:r>
              <a:rPr lang="en-GB" sz="2100" dirty="0" smtClean="0"/>
              <a:t/>
            </a:r>
            <a:br>
              <a:rPr lang="en-GB" sz="2100" dirty="0" smtClean="0"/>
            </a:br>
            <a:endParaRPr sz="2100" dirty="0"/>
          </a:p>
          <a:p>
            <a:pPr lvl="2">
              <a:defRPr sz="1800"/>
            </a:pPr>
            <a:r>
              <a:rPr sz="2100" dirty="0"/>
              <a:t>Body Level </a:t>
            </a:r>
            <a:r>
              <a:rPr sz="2100" dirty="0" smtClean="0"/>
              <a:t>Three</a:t>
            </a:r>
            <a:r>
              <a:rPr lang="en-GB" sz="2100" dirty="0" smtClean="0"/>
              <a:t/>
            </a:r>
            <a:br>
              <a:rPr lang="en-GB" sz="2100" dirty="0" smtClean="0"/>
            </a:br>
            <a:endParaRPr sz="2100" dirty="0"/>
          </a:p>
          <a:p>
            <a:pPr lvl="3">
              <a:defRPr sz="1800"/>
            </a:pPr>
            <a:r>
              <a:rPr sz="2100" dirty="0"/>
              <a:t>Body Level </a:t>
            </a:r>
            <a:r>
              <a:rPr sz="2100" dirty="0" smtClean="0"/>
              <a:t>Four</a:t>
            </a:r>
            <a:r>
              <a:rPr lang="en-GB" sz="2100" dirty="0" smtClean="0"/>
              <a:t/>
            </a:r>
            <a:br>
              <a:rPr lang="en-GB" sz="2100" dirty="0" smtClean="0"/>
            </a:br>
            <a:endParaRPr sz="2100" dirty="0"/>
          </a:p>
          <a:p>
            <a:pPr lvl="4">
              <a:defRPr sz="1800"/>
            </a:pPr>
            <a:r>
              <a:rPr sz="2100" dirty="0"/>
              <a:t>Body Level Five</a:t>
            </a:r>
          </a:p>
        </p:txBody>
      </p:sp>
      <p:sp>
        <p:nvSpPr>
          <p:cNvPr id="6" name="Shape 6"/>
          <p:cNvSpPr/>
          <p:nvPr/>
        </p:nvSpPr>
        <p:spPr>
          <a:xfrm>
            <a:off x="657183" y="13183801"/>
            <a:ext cx="115483" cy="277001"/>
          </a:xfrm>
          <a:prstGeom prst="rect">
            <a:avLst/>
          </a:prstGeom>
          <a:ln w="12700">
            <a:miter lim="400000"/>
          </a:ln>
          <a:extLst>
            <a:ext uri="{C572A759-6A51-4108-AA02-DFA0A04FC94B}">
              <ma14:wrappingTextBoxFlag xmlns:ma14="http://schemas.microsoft.com/office/mac/drawingml/2011/main" xmlns="" val="1"/>
            </a:ext>
          </a:extLst>
        </p:spPr>
        <p:txBody>
          <a:bodyPr wrap="none" lIns="57151" tIns="57151" rIns="57151" bIns="57151" anchor="ctr">
            <a:spAutoFit/>
          </a:bodyPr>
          <a:lstStyle>
            <a:lvl1pPr>
              <a:defRPr sz="1400">
                <a:latin typeface="Helvetica Neue Light"/>
                <a:ea typeface="Helvetica Neue Light"/>
                <a:cs typeface="Helvetica Neue Light"/>
                <a:sym typeface="Helvetica Neue Light"/>
              </a:defRPr>
            </a:lvl1pPr>
          </a:lstStyle>
          <a:p>
            <a:pPr lvl="0">
              <a:defRPr sz="1800">
                <a:solidFill>
                  <a:srgbClr val="000000"/>
                </a:solidFill>
              </a:defRPr>
            </a:pPr>
            <a:endParaRPr lang="en-GB" sz="1050" dirty="0">
              <a:solidFill>
                <a:schemeClr val="tx1"/>
              </a:solidFill>
              <a:latin typeface="Arial" panose="020B0604020202020204" pitchFamily="34" charset="0"/>
              <a:cs typeface="Arial" panose="020B0604020202020204" pitchFamily="34" charset="0"/>
            </a:endParaRPr>
          </a:p>
        </p:txBody>
      </p:sp>
      <p:sp>
        <p:nvSpPr>
          <p:cNvPr id="5" name="TextBox 4"/>
          <p:cNvSpPr txBox="1"/>
          <p:nvPr/>
        </p:nvSpPr>
        <p:spPr>
          <a:xfrm>
            <a:off x="16179874" y="13206534"/>
            <a:ext cx="1444046" cy="230832"/>
          </a:xfrm>
          <a:prstGeom prst="rect">
            <a:avLst/>
          </a:prstGeom>
          <a:noFill/>
        </p:spPr>
        <p:txBody>
          <a:bodyPr wrap="square" rtlCol="0">
            <a:spAutoFit/>
          </a:bodyPr>
          <a:lstStyle/>
          <a:p>
            <a:pPr algn="r"/>
            <a:fld id="{F0F59037-5C17-4A83-8FE6-6FDBC55C76B5}" type="slidenum">
              <a:rPr lang="en-GB" sz="900" smtClean="0">
                <a:solidFill>
                  <a:schemeClr val="tx1"/>
                </a:solidFill>
              </a:rPr>
              <a:pPr algn="r"/>
              <a:t>‹#›</a:t>
            </a:fld>
            <a:endParaRPr lang="en-GB" sz="900" dirty="0">
              <a:solidFill>
                <a:schemeClr val="tx1"/>
              </a:solidFill>
            </a:endParaRPr>
          </a:p>
        </p:txBody>
      </p:sp>
    </p:spTree>
    <p:extLst>
      <p:ext uri="{BB962C8B-B14F-4D97-AF65-F5344CB8AC3E}">
        <p14:creationId xmlns:p14="http://schemas.microsoft.com/office/powerpoint/2010/main" val="3016650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70" r:id="rId5"/>
  </p:sldLayoutIdLst>
  <p:hf sldNum="0" hdr="0" dt="0"/>
  <p:txStyles>
    <p:titleStyle>
      <a:lvl1pPr algn="l" defTabSz="1632918" rtl="0" eaLnBrk="1" latinLnBrk="0" hangingPunct="1">
        <a:spcBef>
          <a:spcPct val="0"/>
        </a:spcBef>
        <a:buNone/>
        <a:defRPr sz="7875" kern="1200">
          <a:solidFill>
            <a:schemeClr val="tx1"/>
          </a:solidFill>
          <a:latin typeface="Arial" panose="020B0604020202020204" pitchFamily="34" charset="0"/>
          <a:ea typeface="+mj-ea"/>
          <a:cs typeface="Arial" panose="020B0604020202020204" pitchFamily="34" charset="0"/>
        </a:defRPr>
      </a:lvl1pPr>
    </p:titleStyle>
    <p:bodyStyle>
      <a:lvl1pPr marL="342892" indent="-342892" algn="l" defTabSz="1632918" rtl="0" eaLnBrk="1" latinLnBrk="0" hangingPunct="1">
        <a:spcBef>
          <a:spcPct val="20000"/>
        </a:spcBef>
        <a:buFont typeface="Arial" panose="020B0604020202020204" pitchFamily="34" charset="0"/>
        <a:buChar char="•"/>
        <a:defRPr sz="5700" kern="1200">
          <a:solidFill>
            <a:schemeClr val="tx1"/>
          </a:solidFill>
          <a:latin typeface="Arial" panose="020B0604020202020204" pitchFamily="34" charset="0"/>
          <a:ea typeface="+mn-ea"/>
          <a:cs typeface="Arial" panose="020B0604020202020204" pitchFamily="34" charset="0"/>
        </a:defRPr>
      </a:lvl1pPr>
      <a:lvl2pPr marL="95248" indent="0" algn="l" defTabSz="1632918" rtl="0" eaLnBrk="1" latinLnBrk="0" hangingPunct="1">
        <a:spcBef>
          <a:spcPct val="20000"/>
        </a:spcBef>
        <a:buFont typeface="Arial" panose="020B0604020202020204" pitchFamily="34" charset="0"/>
        <a:buChar char="•"/>
        <a:defRPr sz="5025" kern="1200">
          <a:solidFill>
            <a:schemeClr val="tx1"/>
          </a:solidFill>
          <a:latin typeface="Arial" panose="020B0604020202020204" pitchFamily="34" charset="0"/>
          <a:ea typeface="+mn-ea"/>
          <a:cs typeface="Arial" panose="020B0604020202020204" pitchFamily="34" charset="0"/>
        </a:defRPr>
      </a:lvl2pPr>
      <a:lvl3pPr marL="190496" indent="0" algn="l" defTabSz="1632918" rtl="0" eaLnBrk="1" latinLnBrk="0" hangingPunct="1">
        <a:spcBef>
          <a:spcPct val="20000"/>
        </a:spcBef>
        <a:buFont typeface="Arial" panose="020B0604020202020204" pitchFamily="34" charset="0"/>
        <a:buChar char="•"/>
        <a:defRPr sz="4275" kern="1200">
          <a:solidFill>
            <a:schemeClr val="tx1"/>
          </a:solidFill>
          <a:latin typeface="Arial" panose="020B0604020202020204" pitchFamily="34" charset="0"/>
          <a:ea typeface="+mn-ea"/>
          <a:cs typeface="Arial" panose="020B0604020202020204" pitchFamily="34" charset="0"/>
        </a:defRPr>
      </a:lvl3pPr>
      <a:lvl4pPr marL="285743" indent="0" algn="l" defTabSz="1632918" rtl="0" eaLnBrk="1" latinLnBrk="0" hangingPunct="1">
        <a:spcBef>
          <a:spcPct val="20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4pPr>
      <a:lvl5pPr marL="380990" indent="0" algn="l" defTabSz="1632918" rtl="0" eaLnBrk="1" latinLnBrk="0" hangingPunct="1">
        <a:spcBef>
          <a:spcPct val="20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5pPr>
      <a:lvl6pPr marL="4490524" indent="-408229" algn="l" defTabSz="1632918"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982" indent="-408229" algn="l" defTabSz="1632918"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441" indent="-408229" algn="l" defTabSz="1632918"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899" indent="-408229" algn="l" defTabSz="1632918"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918" rtl="0" eaLnBrk="1" latinLnBrk="0" hangingPunct="1">
        <a:defRPr sz="3225" kern="1200">
          <a:solidFill>
            <a:schemeClr val="tx1"/>
          </a:solidFill>
          <a:latin typeface="+mn-lt"/>
          <a:ea typeface="+mn-ea"/>
          <a:cs typeface="+mn-cs"/>
        </a:defRPr>
      </a:lvl1pPr>
      <a:lvl2pPr marL="816458" algn="l" defTabSz="1632918" rtl="0" eaLnBrk="1" latinLnBrk="0" hangingPunct="1">
        <a:defRPr sz="3225" kern="1200">
          <a:solidFill>
            <a:schemeClr val="tx1"/>
          </a:solidFill>
          <a:latin typeface="+mn-lt"/>
          <a:ea typeface="+mn-ea"/>
          <a:cs typeface="+mn-cs"/>
        </a:defRPr>
      </a:lvl2pPr>
      <a:lvl3pPr marL="1632918" algn="l" defTabSz="1632918" rtl="0" eaLnBrk="1" latinLnBrk="0" hangingPunct="1">
        <a:defRPr sz="3225" kern="1200">
          <a:solidFill>
            <a:schemeClr val="tx1"/>
          </a:solidFill>
          <a:latin typeface="+mn-lt"/>
          <a:ea typeface="+mn-ea"/>
          <a:cs typeface="+mn-cs"/>
        </a:defRPr>
      </a:lvl3pPr>
      <a:lvl4pPr marL="2449377" algn="l" defTabSz="1632918" rtl="0" eaLnBrk="1" latinLnBrk="0" hangingPunct="1">
        <a:defRPr sz="3225" kern="1200">
          <a:solidFill>
            <a:schemeClr val="tx1"/>
          </a:solidFill>
          <a:latin typeface="+mn-lt"/>
          <a:ea typeface="+mn-ea"/>
          <a:cs typeface="+mn-cs"/>
        </a:defRPr>
      </a:lvl4pPr>
      <a:lvl5pPr marL="3265835" algn="l" defTabSz="1632918" rtl="0" eaLnBrk="1" latinLnBrk="0" hangingPunct="1">
        <a:defRPr sz="3225" kern="1200">
          <a:solidFill>
            <a:schemeClr val="tx1"/>
          </a:solidFill>
          <a:latin typeface="+mn-lt"/>
          <a:ea typeface="+mn-ea"/>
          <a:cs typeface="+mn-cs"/>
        </a:defRPr>
      </a:lvl5pPr>
      <a:lvl6pPr marL="4082294" algn="l" defTabSz="1632918" rtl="0" eaLnBrk="1" latinLnBrk="0" hangingPunct="1">
        <a:defRPr sz="3225" kern="1200">
          <a:solidFill>
            <a:schemeClr val="tx1"/>
          </a:solidFill>
          <a:latin typeface="+mn-lt"/>
          <a:ea typeface="+mn-ea"/>
          <a:cs typeface="+mn-cs"/>
        </a:defRPr>
      </a:lvl6pPr>
      <a:lvl7pPr marL="4898753" algn="l" defTabSz="1632918" rtl="0" eaLnBrk="1" latinLnBrk="0" hangingPunct="1">
        <a:defRPr sz="3225" kern="1200">
          <a:solidFill>
            <a:schemeClr val="tx1"/>
          </a:solidFill>
          <a:latin typeface="+mn-lt"/>
          <a:ea typeface="+mn-ea"/>
          <a:cs typeface="+mn-cs"/>
        </a:defRPr>
      </a:lvl7pPr>
      <a:lvl8pPr marL="5715211" algn="l" defTabSz="1632918" rtl="0" eaLnBrk="1" latinLnBrk="0" hangingPunct="1">
        <a:defRPr sz="3225" kern="1200">
          <a:solidFill>
            <a:schemeClr val="tx1"/>
          </a:solidFill>
          <a:latin typeface="+mn-lt"/>
          <a:ea typeface="+mn-ea"/>
          <a:cs typeface="+mn-cs"/>
        </a:defRPr>
      </a:lvl8pPr>
      <a:lvl9pPr marL="6531670" algn="l" defTabSz="1632918" rtl="0" eaLnBrk="1" latinLnBrk="0" hangingPunct="1">
        <a:defRPr sz="32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hape 8"/>
          <p:cNvSpPr/>
          <p:nvPr/>
        </p:nvSpPr>
        <p:spPr>
          <a:xfrm>
            <a:off x="1" y="0"/>
            <a:ext cx="18302685" cy="13735050"/>
          </a:xfrm>
          <a:prstGeom prst="rect">
            <a:avLst/>
          </a:prstGeom>
          <a:solidFill>
            <a:srgbClr val="232323"/>
          </a:solidFill>
          <a:ln w="12700">
            <a:miter lim="400000"/>
          </a:ln>
        </p:spPr>
        <p:txBody>
          <a:bodyPr lIns="0" tIns="0" rIns="0" bIns="0" anchor="ctr"/>
          <a:lstStyle/>
          <a:p>
            <a:pPr lvl="0" defTabSz="409565">
              <a:defRPr sz="54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050"/>
          </a:p>
        </p:txBody>
      </p:sp>
      <p:sp>
        <p:nvSpPr>
          <p:cNvPr id="10" name="Shape 12"/>
          <p:cNvSpPr/>
          <p:nvPr/>
        </p:nvSpPr>
        <p:spPr>
          <a:xfrm>
            <a:off x="723916" y="13147675"/>
            <a:ext cx="16840566" cy="0"/>
          </a:xfrm>
          <a:prstGeom prst="line">
            <a:avLst/>
          </a:prstGeom>
          <a:ln w="6350">
            <a:solidFill>
              <a:srgbClr val="FFFFFF"/>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029" y="1087203"/>
            <a:ext cx="3456459" cy="1378309"/>
          </a:xfrm>
          <a:prstGeom prst="rect">
            <a:avLst/>
          </a:prstGeom>
        </p:spPr>
      </p:pic>
      <p:sp>
        <p:nvSpPr>
          <p:cNvPr id="13" name="Shape 6"/>
          <p:cNvSpPr/>
          <p:nvPr/>
        </p:nvSpPr>
        <p:spPr>
          <a:xfrm>
            <a:off x="657183" y="13183801"/>
            <a:ext cx="115483" cy="277001"/>
          </a:xfrm>
          <a:prstGeom prst="rect">
            <a:avLst/>
          </a:prstGeom>
          <a:ln w="12700">
            <a:miter lim="400000"/>
          </a:ln>
          <a:extLst>
            <a:ext uri="{C572A759-6A51-4108-AA02-DFA0A04FC94B}">
              <ma14:wrappingTextBoxFlag xmlns:ma14="http://schemas.microsoft.com/office/mac/drawingml/2011/main" xmlns="" val="1"/>
            </a:ext>
          </a:extLst>
        </p:spPr>
        <p:txBody>
          <a:bodyPr wrap="none" lIns="57151" tIns="57151" rIns="57151" bIns="57151" anchor="ctr">
            <a:spAutoFit/>
          </a:bodyPr>
          <a:lstStyle>
            <a:lvl1pPr>
              <a:defRPr sz="1400">
                <a:latin typeface="Helvetica Neue Light"/>
                <a:ea typeface="Helvetica Neue Light"/>
                <a:cs typeface="Helvetica Neue Light"/>
                <a:sym typeface="Helvetica Neue Light"/>
              </a:defRPr>
            </a:lvl1pPr>
          </a:lstStyle>
          <a:p>
            <a:pPr lvl="0">
              <a:defRPr sz="1800">
                <a:solidFill>
                  <a:srgbClr val="000000"/>
                </a:solidFill>
              </a:defRPr>
            </a:pPr>
            <a:endParaRPr lang="en-GB" sz="1050" dirty="0">
              <a:solidFill>
                <a:srgbClr val="FFFFFF"/>
              </a:solidFill>
              <a:latin typeface="Arial" panose="020B0604020202020204" pitchFamily="34" charset="0"/>
              <a:cs typeface="Arial" panose="020B0604020202020204" pitchFamily="34" charset="0"/>
            </a:endParaRPr>
          </a:p>
        </p:txBody>
      </p:sp>
      <p:sp>
        <p:nvSpPr>
          <p:cNvPr id="6" name="TextBox 5"/>
          <p:cNvSpPr txBox="1"/>
          <p:nvPr/>
        </p:nvSpPr>
        <p:spPr>
          <a:xfrm>
            <a:off x="16179874" y="13206534"/>
            <a:ext cx="1444046" cy="230832"/>
          </a:xfrm>
          <a:prstGeom prst="rect">
            <a:avLst/>
          </a:prstGeom>
          <a:noFill/>
        </p:spPr>
        <p:txBody>
          <a:bodyPr wrap="square" rtlCol="0">
            <a:spAutoFit/>
          </a:bodyPr>
          <a:lstStyle/>
          <a:p>
            <a:pPr algn="r"/>
            <a:fld id="{F0F59037-5C17-4A83-8FE6-6FDBC55C76B5}" type="slidenum">
              <a:rPr lang="en-GB" sz="900" smtClean="0">
                <a:solidFill>
                  <a:schemeClr val="bg1"/>
                </a:solidFill>
              </a:rPr>
              <a:pPr algn="r"/>
              <a:t>‹#›</a:t>
            </a:fld>
            <a:endParaRPr lang="en-GB" sz="900" dirty="0">
              <a:solidFill>
                <a:schemeClr val="bg1"/>
              </a:solidFill>
            </a:endParaRPr>
          </a:p>
        </p:txBody>
      </p:sp>
    </p:spTree>
    <p:extLst>
      <p:ext uri="{BB962C8B-B14F-4D97-AF65-F5344CB8AC3E}">
        <p14:creationId xmlns:p14="http://schemas.microsoft.com/office/powerpoint/2010/main" val="3993748168"/>
      </p:ext>
    </p:extLst>
  </p:cSld>
  <p:clrMap bg1="lt1" tx1="dk1" bg2="lt2" tx2="dk2" accent1="accent1" accent2="accent2" accent3="accent3" accent4="accent4" accent5="accent5" accent6="accent6" hlink="hlink" folHlink="folHlink"/>
  <p:sldLayoutIdLst>
    <p:sldLayoutId id="2147483664" r:id="rId1"/>
    <p:sldLayoutId id="2147483668" r:id="rId2"/>
  </p:sldLayoutIdLst>
  <p:hf sldNum="0" hdr="0" dt="0"/>
  <p:txStyles>
    <p:titleStyle>
      <a:lvl1pPr algn="ctr" defTabSz="685783"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8" indent="-171446" algn="l" defTabSz="68578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hape 39"/>
          <p:cNvSpPr/>
          <p:nvPr/>
        </p:nvSpPr>
        <p:spPr>
          <a:xfrm>
            <a:off x="1" y="0"/>
            <a:ext cx="18302685" cy="13735050"/>
          </a:xfrm>
          <a:prstGeom prst="rect">
            <a:avLst/>
          </a:prstGeom>
          <a:solidFill>
            <a:srgbClr val="5E5E5E"/>
          </a:solidFill>
          <a:ln w="12700">
            <a:miter lim="400000"/>
          </a:ln>
        </p:spPr>
        <p:txBody>
          <a:bodyPr lIns="0" tIns="0" rIns="0" bIns="0" anchor="ctr"/>
          <a:lstStyle/>
          <a:p>
            <a:pPr lvl="0" defTabSz="409565">
              <a:defRPr sz="54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050"/>
          </a:p>
        </p:txBody>
      </p:sp>
      <p:sp>
        <p:nvSpPr>
          <p:cNvPr id="10" name="Shape 43"/>
          <p:cNvSpPr/>
          <p:nvPr/>
        </p:nvSpPr>
        <p:spPr>
          <a:xfrm>
            <a:off x="723916" y="13147675"/>
            <a:ext cx="16840566" cy="0"/>
          </a:xfrm>
          <a:prstGeom prst="line">
            <a:avLst/>
          </a:prstGeom>
          <a:ln w="6350">
            <a:solidFill>
              <a:srgbClr val="FFFFFF"/>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
        <p:nvSpPr>
          <p:cNvPr id="11" name="Shape 44"/>
          <p:cNvSpPr/>
          <p:nvPr/>
        </p:nvSpPr>
        <p:spPr>
          <a:xfrm>
            <a:off x="657183" y="13183801"/>
            <a:ext cx="115483" cy="277001"/>
          </a:xfrm>
          <a:prstGeom prst="rect">
            <a:avLst/>
          </a:prstGeom>
          <a:ln w="12700">
            <a:miter lim="400000"/>
          </a:ln>
          <a:extLst>
            <a:ext uri="{C572A759-6A51-4108-AA02-DFA0A04FC94B}">
              <ma14:wrappingTextBoxFlag xmlns:ma14="http://schemas.microsoft.com/office/mac/drawingml/2011/main" xmlns="" val="1"/>
            </a:ext>
          </a:extLst>
        </p:spPr>
        <p:txBody>
          <a:bodyPr wrap="none" lIns="57151" tIns="57151" rIns="57151" bIns="57151" anchor="ctr">
            <a:spAutoFit/>
          </a:bodyPr>
          <a:lstStyle>
            <a:lvl1pPr>
              <a:defRPr sz="14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endParaRPr sz="1050" dirty="0">
              <a:solidFill>
                <a:srgbClr val="FFFFFF"/>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029" y="1087203"/>
            <a:ext cx="3456459" cy="1378309"/>
          </a:xfrm>
          <a:prstGeom prst="rect">
            <a:avLst/>
          </a:prstGeom>
        </p:spPr>
      </p:pic>
      <p:sp>
        <p:nvSpPr>
          <p:cNvPr id="6" name="TextBox 5"/>
          <p:cNvSpPr txBox="1"/>
          <p:nvPr/>
        </p:nvSpPr>
        <p:spPr>
          <a:xfrm>
            <a:off x="16179874" y="13206535"/>
            <a:ext cx="1444046" cy="230832"/>
          </a:xfrm>
          <a:prstGeom prst="rect">
            <a:avLst/>
          </a:prstGeom>
          <a:noFill/>
        </p:spPr>
        <p:txBody>
          <a:bodyPr wrap="square" rtlCol="0">
            <a:spAutoFit/>
          </a:bodyPr>
          <a:lstStyle/>
          <a:p>
            <a:pPr algn="r"/>
            <a:fld id="{F0F59037-5C17-4A83-8FE6-6FDBC55C76B5}" type="slidenum">
              <a:rPr lang="en-GB" sz="900" smtClean="0">
                <a:solidFill>
                  <a:schemeClr val="bg1"/>
                </a:solidFill>
              </a:rPr>
              <a:pPr algn="r"/>
              <a:t>‹#›</a:t>
            </a:fld>
            <a:endParaRPr lang="en-GB" sz="900" dirty="0">
              <a:solidFill>
                <a:schemeClr val="bg1"/>
              </a:solidFill>
            </a:endParaRPr>
          </a:p>
        </p:txBody>
      </p:sp>
    </p:spTree>
    <p:extLst>
      <p:ext uri="{BB962C8B-B14F-4D97-AF65-F5344CB8AC3E}">
        <p14:creationId xmlns:p14="http://schemas.microsoft.com/office/powerpoint/2010/main" val="1760446945"/>
      </p:ext>
    </p:extLst>
  </p:cSld>
  <p:clrMap bg1="lt1" tx1="dk1" bg2="lt2" tx2="dk2" accent1="accent1" accent2="accent2" accent3="accent3" accent4="accent4" accent5="accent5" accent6="accent6" hlink="hlink" folHlink="folHlink"/>
  <p:sldLayoutIdLst>
    <p:sldLayoutId id="2147483665" r:id="rId1"/>
  </p:sldLayoutIdLst>
  <p:hf sldNum="0" hdr="0" dt="0"/>
  <p:txStyles>
    <p:titleStyle>
      <a:lvl1pPr algn="ctr" defTabSz="685783"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8" indent="-171446" algn="l" defTabSz="68578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hape 47"/>
          <p:cNvSpPr/>
          <p:nvPr/>
        </p:nvSpPr>
        <p:spPr>
          <a:xfrm>
            <a:off x="-13097" y="-27453"/>
            <a:ext cx="18302685" cy="13735050"/>
          </a:xfrm>
          <a:prstGeom prst="rect">
            <a:avLst/>
          </a:prstGeom>
          <a:solidFill>
            <a:schemeClr val="tx1"/>
          </a:solidFill>
          <a:ln w="12700">
            <a:miter lim="400000"/>
          </a:ln>
        </p:spPr>
        <p:txBody>
          <a:bodyPr lIns="0" tIns="0" rIns="0" bIns="0" anchor="ctr"/>
          <a:lstStyle/>
          <a:p>
            <a:pPr lvl="0" defTabSz="409565">
              <a:defRPr sz="54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050"/>
          </a:p>
        </p:txBody>
      </p:sp>
      <p:sp>
        <p:nvSpPr>
          <p:cNvPr id="8" name="Shape 49"/>
          <p:cNvSpPr/>
          <p:nvPr/>
        </p:nvSpPr>
        <p:spPr>
          <a:xfrm>
            <a:off x="723916" y="13147675"/>
            <a:ext cx="16840566" cy="0"/>
          </a:xfrm>
          <a:prstGeom prst="line">
            <a:avLst/>
          </a:prstGeom>
          <a:ln w="6350">
            <a:solidFill>
              <a:srgbClr val="FFFFFF"/>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029" y="1087203"/>
            <a:ext cx="3456459" cy="1378309"/>
          </a:xfrm>
          <a:prstGeom prst="rect">
            <a:avLst/>
          </a:prstGeom>
        </p:spPr>
      </p:pic>
      <p:sp>
        <p:nvSpPr>
          <p:cNvPr id="6" name="TextBox 5"/>
          <p:cNvSpPr txBox="1"/>
          <p:nvPr/>
        </p:nvSpPr>
        <p:spPr>
          <a:xfrm>
            <a:off x="16179874" y="13206534"/>
            <a:ext cx="1444046" cy="230832"/>
          </a:xfrm>
          <a:prstGeom prst="rect">
            <a:avLst/>
          </a:prstGeom>
          <a:noFill/>
        </p:spPr>
        <p:txBody>
          <a:bodyPr wrap="square" rtlCol="0">
            <a:spAutoFit/>
          </a:bodyPr>
          <a:lstStyle/>
          <a:p>
            <a:pPr algn="r"/>
            <a:fld id="{F0F59037-5C17-4A83-8FE6-6FDBC55C76B5}" type="slidenum">
              <a:rPr lang="en-GB" sz="900" smtClean="0">
                <a:solidFill>
                  <a:schemeClr val="bg1"/>
                </a:solidFill>
              </a:rPr>
              <a:pPr algn="r"/>
              <a:t>‹#›</a:t>
            </a:fld>
            <a:endParaRPr lang="en-GB" sz="900" dirty="0">
              <a:solidFill>
                <a:schemeClr val="bg1"/>
              </a:solidFill>
            </a:endParaRPr>
          </a:p>
        </p:txBody>
      </p:sp>
    </p:spTree>
    <p:extLst>
      <p:ext uri="{BB962C8B-B14F-4D97-AF65-F5344CB8AC3E}">
        <p14:creationId xmlns:p14="http://schemas.microsoft.com/office/powerpoint/2010/main" val="3243787801"/>
      </p:ext>
    </p:extLst>
  </p:cSld>
  <p:clrMap bg1="lt1" tx1="dk1" bg2="lt2" tx2="dk2" accent1="accent1" accent2="accent2" accent3="accent3" accent4="accent4" accent5="accent5" accent6="accent6" hlink="hlink" folHlink="folHlink"/>
  <p:sldLayoutIdLst>
    <p:sldLayoutId id="2147483669" r:id="rId1"/>
  </p:sldLayoutIdLst>
  <p:hf sldNum="0" hdr="0" dt="0"/>
  <p:txStyles>
    <p:titleStyle>
      <a:lvl1pPr algn="ctr" defTabSz="685783"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8" indent="-171446" algn="l" defTabSz="68578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874" y="2466306"/>
            <a:ext cx="16460748" cy="4104545"/>
          </a:xfrm>
        </p:spPr>
        <p:txBody>
          <a:bodyPr/>
          <a:lstStyle/>
          <a:p>
            <a:pPr algn="ctr"/>
            <a:r>
              <a:rPr lang="en-GB" dirty="0"/>
              <a:t>Efficient Acoustic Modelling of Large Spaces U</a:t>
            </a:r>
            <a:r>
              <a:rPr lang="en-GB" dirty="0" smtClean="0"/>
              <a:t>sing Time Domain Methods</a:t>
            </a:r>
            <a:endParaRPr lang="en-GB" dirty="0"/>
          </a:p>
        </p:txBody>
      </p:sp>
      <p:sp>
        <p:nvSpPr>
          <p:cNvPr id="3" name="Text Placeholder 2"/>
          <p:cNvSpPr>
            <a:spLocks noGrp="1"/>
          </p:cNvSpPr>
          <p:nvPr>
            <p:ph type="body" sz="quarter" idx="10"/>
          </p:nvPr>
        </p:nvSpPr>
        <p:spPr>
          <a:xfrm>
            <a:off x="583982" y="7979756"/>
            <a:ext cx="16581004" cy="2366676"/>
          </a:xfrm>
        </p:spPr>
        <p:txBody>
          <a:bodyPr/>
          <a:lstStyle/>
          <a:p>
            <a:r>
              <a:rPr lang="en-GB" dirty="0" smtClean="0"/>
              <a:t>Simon Durbridge</a:t>
            </a:r>
          </a:p>
          <a:p>
            <a:r>
              <a:rPr lang="en-GB" dirty="0"/>
              <a:t>	</a:t>
            </a:r>
            <a:r>
              <a:rPr lang="en-GB" dirty="0" smtClean="0"/>
              <a:t>Bowers &amp; Wilkins</a:t>
            </a:r>
          </a:p>
          <a:p>
            <a:endParaRPr lang="en-GB" dirty="0" smtClean="0"/>
          </a:p>
          <a:p>
            <a:r>
              <a:rPr lang="en-GB" dirty="0" smtClean="0"/>
              <a:t>Adam Hill</a:t>
            </a:r>
          </a:p>
          <a:p>
            <a:r>
              <a:rPr lang="en-GB" dirty="0"/>
              <a:t>	</a:t>
            </a:r>
            <a:r>
              <a:rPr lang="en-GB" dirty="0" smtClean="0"/>
              <a:t>Department of Electronics, Computing &amp; Mathematics, College of Engineering &amp; Technology, University of Derby</a:t>
            </a:r>
            <a:endParaRPr lang="en-GB" dirty="0"/>
          </a:p>
        </p:txBody>
      </p:sp>
      <p:sp>
        <p:nvSpPr>
          <p:cNvPr id="4" name="Text Placeholder 3"/>
          <p:cNvSpPr>
            <a:spLocks noGrp="1"/>
          </p:cNvSpPr>
          <p:nvPr>
            <p:ph type="body" sz="quarter" idx="11"/>
          </p:nvPr>
        </p:nvSpPr>
        <p:spPr>
          <a:xfrm>
            <a:off x="611661" y="11755338"/>
            <a:ext cx="16581004" cy="431685"/>
          </a:xfrm>
        </p:spPr>
        <p:txBody>
          <a:bodyPr/>
          <a:lstStyle/>
          <a:p>
            <a:r>
              <a:rPr lang="en-GB" dirty="0" smtClean="0"/>
              <a:t>11/2017</a:t>
            </a:r>
            <a:endParaRPr lang="en-GB" dirty="0"/>
          </a:p>
        </p:txBody>
      </p:sp>
    </p:spTree>
    <p:extLst>
      <p:ext uri="{BB962C8B-B14F-4D97-AF65-F5344CB8AC3E}">
        <p14:creationId xmlns:p14="http://schemas.microsoft.com/office/powerpoint/2010/main" val="3300539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210" y="2394298"/>
            <a:ext cx="10188624" cy="9902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234564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472386" y="2394298"/>
            <a:ext cx="7525012" cy="10801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2177224" rtl="0" eaLnBrk="1" latinLnBrk="0" hangingPunct="1">
              <a:spcBef>
                <a:spcPct val="0"/>
              </a:spcBef>
              <a:buNone/>
              <a:defRPr sz="10500" kern="1200">
                <a:solidFill>
                  <a:schemeClr val="tx1"/>
                </a:solidFill>
                <a:latin typeface="Arial" panose="020B0604020202020204" pitchFamily="34" charset="0"/>
                <a:ea typeface="+mj-ea"/>
                <a:cs typeface="Arial" panose="020B0604020202020204" pitchFamily="34" charset="0"/>
              </a:defRPr>
            </a:lvl1pPr>
          </a:lstStyle>
          <a:p>
            <a:r>
              <a:rPr lang="en-GB" sz="7875" dirty="0"/>
              <a:t>Aim of The Work</a:t>
            </a:r>
          </a:p>
        </p:txBody>
      </p:sp>
      <p:sp>
        <p:nvSpPr>
          <p:cNvPr id="2" name="TextBox 1"/>
          <p:cNvSpPr txBox="1"/>
          <p:nvPr/>
        </p:nvSpPr>
        <p:spPr>
          <a:xfrm>
            <a:off x="485852" y="6714778"/>
            <a:ext cx="17498080" cy="830997"/>
          </a:xfrm>
          <a:prstGeom prst="rect">
            <a:avLst/>
          </a:prstGeom>
          <a:noFill/>
        </p:spPr>
        <p:txBody>
          <a:bodyPr wrap="square" rtlCol="0">
            <a:spAutoFit/>
          </a:bodyPr>
          <a:lstStyle/>
          <a:p>
            <a:r>
              <a:rPr lang="en-GB" sz="4800" dirty="0">
                <a:effectLst>
                  <a:outerShdw blurRad="38100" dist="38100" dir="2700000" algn="tl">
                    <a:srgbClr val="000000">
                      <a:alpha val="43137"/>
                    </a:srgbClr>
                  </a:outerShdw>
                </a:effectLst>
              </a:rPr>
              <a:t>EXPLORE METHODS FOR ACHIEVING FASTER SOLUTIONS</a:t>
            </a:r>
          </a:p>
        </p:txBody>
      </p:sp>
    </p:spTree>
    <p:extLst>
      <p:ext uri="{BB962C8B-B14F-4D97-AF65-F5344CB8AC3E}">
        <p14:creationId xmlns:p14="http://schemas.microsoft.com/office/powerpoint/2010/main" val="40025029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115" y="5562625"/>
            <a:ext cx="16460748" cy="2646348"/>
          </a:xfrm>
        </p:spPr>
        <p:txBody>
          <a:bodyPr/>
          <a:lstStyle/>
          <a:p>
            <a:r>
              <a:rPr lang="en-GB" dirty="0" smtClean="0"/>
              <a:t>Why can modelling large spaces be slow?</a:t>
            </a:r>
            <a:endParaRPr lang="en-GB" dirty="0"/>
          </a:p>
        </p:txBody>
      </p:sp>
      <p:sp>
        <p:nvSpPr>
          <p:cNvPr id="3" name="Text Placeholder 2"/>
          <p:cNvSpPr>
            <a:spLocks noGrp="1"/>
          </p:cNvSpPr>
          <p:nvPr>
            <p:ph type="body" sz="quarter" idx="10"/>
          </p:nvPr>
        </p:nvSpPr>
        <p:spPr>
          <a:xfrm>
            <a:off x="719153" y="8316988"/>
            <a:ext cx="16581004" cy="2916387"/>
          </a:xfrm>
        </p:spPr>
        <p:txBody>
          <a:bodyPr/>
          <a:lstStyle/>
          <a:p>
            <a:r>
              <a:rPr lang="en-GB" dirty="0" smtClean="0"/>
              <a:t>What are the major causes of the FDTD method being slow?</a:t>
            </a:r>
            <a:endParaRPr lang="en-GB" dirty="0"/>
          </a:p>
        </p:txBody>
      </p:sp>
    </p:spTree>
    <p:extLst>
      <p:ext uri="{BB962C8B-B14F-4D97-AF65-F5344CB8AC3E}">
        <p14:creationId xmlns:p14="http://schemas.microsoft.com/office/powerpoint/2010/main" val="2576221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4754" y="-414014"/>
            <a:ext cx="13224510" cy="14761640"/>
          </a:xfrm>
          <a:prstGeom prst="rect">
            <a:avLst/>
          </a:prstGeom>
        </p:spPr>
      </p:pic>
      <p:sp>
        <p:nvSpPr>
          <p:cNvPr id="2" name="Title 1"/>
          <p:cNvSpPr>
            <a:spLocks noGrp="1"/>
          </p:cNvSpPr>
          <p:nvPr>
            <p:ph type="title"/>
          </p:nvPr>
        </p:nvSpPr>
        <p:spPr/>
        <p:txBody>
          <a:bodyPr/>
          <a:lstStyle/>
          <a:p>
            <a:r>
              <a:rPr lang="en-GB" dirty="0" smtClean="0"/>
              <a:t>Why is modelling large spaces so slow?</a:t>
            </a:r>
            <a:endParaRPr lang="en-GB" dirty="0"/>
          </a:p>
        </p:txBody>
      </p:sp>
      <p:sp>
        <p:nvSpPr>
          <p:cNvPr id="3" name="Text Placeholder 2"/>
          <p:cNvSpPr>
            <a:spLocks noGrp="1"/>
          </p:cNvSpPr>
          <p:nvPr>
            <p:ph type="body" sz="quarter" idx="11"/>
          </p:nvPr>
        </p:nvSpPr>
        <p:spPr/>
        <p:txBody>
          <a:bodyPr/>
          <a:lstStyle/>
          <a:p>
            <a:r>
              <a:rPr lang="en-GB" dirty="0" smtClean="0"/>
              <a:t>Stability</a:t>
            </a:r>
          </a:p>
          <a:p>
            <a:endParaRPr lang="en-GB" dirty="0" smtClean="0"/>
          </a:p>
          <a:p>
            <a:r>
              <a:rPr lang="en-GB" dirty="0" smtClean="0"/>
              <a:t>Spatial Step</a:t>
            </a:r>
          </a:p>
          <a:p>
            <a:endParaRPr lang="en-GB" dirty="0"/>
          </a:p>
          <a:p>
            <a:r>
              <a:rPr lang="en-GB" dirty="0" smtClean="0"/>
              <a:t>Time Step</a:t>
            </a:r>
          </a:p>
          <a:p>
            <a:endParaRPr lang="en-GB" dirty="0"/>
          </a:p>
          <a:p>
            <a:r>
              <a:rPr lang="en-GB" dirty="0" smtClean="0"/>
              <a:t>Domain Size</a:t>
            </a:r>
          </a:p>
          <a:p>
            <a:endParaRPr lang="en-GB" dirty="0"/>
          </a:p>
          <a:p>
            <a:r>
              <a:rPr lang="en-GB" dirty="0" smtClean="0"/>
              <a:t>Matrix Indexing</a:t>
            </a:r>
          </a:p>
          <a:p>
            <a:endParaRPr lang="en-GB" dirty="0" smtClean="0"/>
          </a:p>
        </p:txBody>
      </p:sp>
    </p:spTree>
    <p:extLst>
      <p:ext uri="{BB962C8B-B14F-4D97-AF65-F5344CB8AC3E}">
        <p14:creationId xmlns:p14="http://schemas.microsoft.com/office/powerpoint/2010/main" val="546556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308550" y="2118033"/>
            <a:ext cx="3771437" cy="1404186"/>
          </a:xfrm>
        </p:spPr>
        <p:txBody>
          <a:bodyPr/>
          <a:lstStyle/>
          <a:p>
            <a:r>
              <a:rPr lang="en-GB" dirty="0" smtClean="0"/>
              <a:t>Stability</a:t>
            </a:r>
            <a:endParaRPr lang="en-GB" dirty="0"/>
          </a:p>
        </p:txBody>
      </p:sp>
      <p:sp>
        <p:nvSpPr>
          <p:cNvPr id="6" name="TextBox 5"/>
          <p:cNvSpPr txBox="1"/>
          <p:nvPr/>
        </p:nvSpPr>
        <p:spPr>
          <a:xfrm>
            <a:off x="5859350" y="8220164"/>
            <a:ext cx="6669838" cy="1084912"/>
          </a:xfrm>
          <a:prstGeom prst="rect">
            <a:avLst/>
          </a:prstGeom>
          <a:noFill/>
        </p:spPr>
        <p:txBody>
          <a:bodyPr wrap="square" rtlCol="0">
            <a:spAutoFit/>
          </a:bodyPr>
          <a:lstStyle/>
          <a:p>
            <a:r>
              <a:rPr lang="en-GB" sz="3225" dirty="0"/>
              <a:t>Courant-</a:t>
            </a:r>
            <a:r>
              <a:rPr lang="en-GB" sz="3225" dirty="0" err="1"/>
              <a:t>Fredrichs</a:t>
            </a:r>
            <a:r>
              <a:rPr lang="en-GB" sz="3225" dirty="0"/>
              <a:t>-</a:t>
            </a:r>
            <a:r>
              <a:rPr lang="en-GB" sz="3225" dirty="0" err="1"/>
              <a:t>Lewey</a:t>
            </a:r>
            <a:r>
              <a:rPr lang="en-GB" sz="3225" dirty="0"/>
              <a:t> Condition</a:t>
            </a:r>
          </a:p>
          <a:p>
            <a:pPr marL="428625" indent="-428625">
              <a:buFont typeface="Arial" panose="020B0604020202020204" pitchFamily="34" charset="0"/>
              <a:buChar char="•"/>
            </a:pPr>
            <a:endParaRPr lang="en-GB" sz="3225" dirty="0"/>
          </a:p>
        </p:txBody>
      </p:sp>
      <p:sp>
        <p:nvSpPr>
          <p:cNvPr id="8" name="TextBox 7"/>
          <p:cNvSpPr txBox="1"/>
          <p:nvPr/>
        </p:nvSpPr>
        <p:spPr>
          <a:xfrm>
            <a:off x="5040249" y="11170226"/>
            <a:ext cx="9721291" cy="323165"/>
          </a:xfrm>
          <a:prstGeom prst="rect">
            <a:avLst/>
          </a:prstGeom>
          <a:noFill/>
        </p:spPr>
        <p:txBody>
          <a:bodyPr wrap="square" rtlCol="0">
            <a:spAutoFit/>
          </a:bodyPr>
          <a:lstStyle/>
          <a:p>
            <a:r>
              <a:rPr lang="en-GB" sz="1500" dirty="0"/>
              <a:t>K. Kunz and R. </a:t>
            </a:r>
            <a:r>
              <a:rPr lang="en-GB" sz="1500" dirty="0" err="1"/>
              <a:t>Luebbers</a:t>
            </a:r>
            <a:r>
              <a:rPr lang="en-GB" sz="1500" dirty="0"/>
              <a:t>, “The Finite Difference Time Domain Method for Electromagnetics.” p. 464, 1993.</a:t>
            </a:r>
          </a:p>
        </p:txBody>
      </p:sp>
      <mc:AlternateContent xmlns:mc="http://schemas.openxmlformats.org/markup-compatibility/2006" xmlns:a14="http://schemas.microsoft.com/office/drawing/2010/main">
        <mc:Choice Requires="a14">
          <p:sp>
            <p:nvSpPr>
              <p:cNvPr id="3" name="TextBox 2"/>
              <p:cNvSpPr txBox="1"/>
              <p:nvPr/>
            </p:nvSpPr>
            <p:spPr>
              <a:xfrm>
                <a:off x="5400265" y="4859165"/>
                <a:ext cx="7588008" cy="14728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950" i="1">
                              <a:latin typeface="Cambria Math" panose="02040503050406030204" pitchFamily="18" charset="0"/>
                            </a:rPr>
                          </m:ctrlPr>
                        </m:sSubPr>
                        <m:e>
                          <m:r>
                            <a:rPr lang="en-GB" sz="4950" i="1">
                              <a:latin typeface="Cambria Math" panose="02040503050406030204" pitchFamily="18" charset="0"/>
                            </a:rPr>
                            <m:t>𝐶</m:t>
                          </m:r>
                        </m:e>
                        <m:sub>
                          <m:r>
                            <a:rPr lang="en-GB" sz="4950" i="1">
                              <a:latin typeface="Cambria Math" panose="02040503050406030204" pitchFamily="18" charset="0"/>
                            </a:rPr>
                            <m:t>𝑠𝑡𝑎𝑏</m:t>
                          </m:r>
                        </m:sub>
                      </m:sSub>
                      <m:r>
                        <a:rPr lang="en-GB" sz="4950" i="1">
                          <a:latin typeface="Cambria Math" panose="02040503050406030204" pitchFamily="18" charset="0"/>
                        </a:rPr>
                        <m:t>= </m:t>
                      </m:r>
                      <m:f>
                        <m:fPr>
                          <m:ctrlPr>
                            <a:rPr lang="en-GB" sz="4950" i="1">
                              <a:latin typeface="Cambria Math" panose="02040503050406030204" pitchFamily="18" charset="0"/>
                            </a:rPr>
                          </m:ctrlPr>
                        </m:fPr>
                        <m:num>
                          <m:d>
                            <m:dPr>
                              <m:begChr m:val="|"/>
                              <m:endChr m:val="|"/>
                              <m:ctrlPr>
                                <a:rPr lang="en-GB" sz="4950" i="1">
                                  <a:latin typeface="Cambria Math" panose="02040503050406030204" pitchFamily="18" charset="0"/>
                                </a:rPr>
                              </m:ctrlPr>
                            </m:dPr>
                            <m:e>
                              <m:r>
                                <a:rPr lang="en-GB" sz="4950" i="1">
                                  <a:latin typeface="Cambria Math" panose="02040503050406030204" pitchFamily="18" charset="0"/>
                                </a:rPr>
                                <m:t>𝑢</m:t>
                              </m:r>
                            </m:e>
                          </m:d>
                          <m:r>
                            <a:rPr lang="en-GB" sz="4950" i="1">
                              <a:latin typeface="Cambria Math" panose="02040503050406030204" pitchFamily="18" charset="0"/>
                            </a:rPr>
                            <m:t> </m:t>
                          </m:r>
                          <m:r>
                            <a:rPr lang="en-GB" sz="4950" i="1">
                              <a:latin typeface="Cambria Math" panose="02040503050406030204" pitchFamily="18" charset="0"/>
                              <a:ea typeface="Cambria Math" panose="02040503050406030204" pitchFamily="18" charset="0"/>
                            </a:rPr>
                            <m:t>∆</m:t>
                          </m:r>
                          <m:r>
                            <a:rPr lang="en-GB" sz="4950" i="1">
                              <a:latin typeface="Cambria Math" panose="02040503050406030204" pitchFamily="18" charset="0"/>
                              <a:ea typeface="Cambria Math" panose="02040503050406030204" pitchFamily="18" charset="0"/>
                            </a:rPr>
                            <m:t>𝑡</m:t>
                          </m:r>
                        </m:num>
                        <m:den>
                          <m:r>
                            <a:rPr lang="en-GB" sz="4950" i="1">
                              <a:latin typeface="Cambria Math" panose="02040503050406030204" pitchFamily="18" charset="0"/>
                              <a:ea typeface="Cambria Math" panose="02040503050406030204" pitchFamily="18" charset="0"/>
                            </a:rPr>
                            <m:t>∆</m:t>
                          </m:r>
                          <m:r>
                            <a:rPr lang="en-GB" sz="4950" i="1">
                              <a:latin typeface="Cambria Math" panose="02040503050406030204" pitchFamily="18" charset="0"/>
                              <a:ea typeface="Cambria Math" panose="02040503050406030204" pitchFamily="18" charset="0"/>
                            </a:rPr>
                            <m:t>𝑥</m:t>
                          </m:r>
                        </m:den>
                      </m:f>
                      <m:r>
                        <a:rPr lang="en-GB" sz="4950" i="1">
                          <a:latin typeface="Cambria Math" panose="02040503050406030204" pitchFamily="18" charset="0"/>
                        </a:rPr>
                        <m:t> </m:t>
                      </m:r>
                      <m:r>
                        <a:rPr lang="en-GB" sz="4950" i="1">
                          <a:latin typeface="Cambria Math" panose="02040503050406030204" pitchFamily="18" charset="0"/>
                          <a:ea typeface="Cambria Math" panose="02040503050406030204" pitchFamily="18" charset="0"/>
                        </a:rPr>
                        <m:t>≤ </m:t>
                      </m:r>
                      <m:sSub>
                        <m:sSubPr>
                          <m:ctrlPr>
                            <a:rPr lang="en-GB" sz="4950" i="1">
                              <a:latin typeface="Cambria Math" panose="02040503050406030204" pitchFamily="18" charset="0"/>
                              <a:ea typeface="Cambria Math" panose="02040503050406030204" pitchFamily="18" charset="0"/>
                            </a:rPr>
                          </m:ctrlPr>
                        </m:sSubPr>
                        <m:e>
                          <m:r>
                            <a:rPr lang="en-GB" sz="4950" i="1">
                              <a:latin typeface="Cambria Math" panose="02040503050406030204" pitchFamily="18" charset="0"/>
                              <a:ea typeface="Cambria Math" panose="02040503050406030204" pitchFamily="18" charset="0"/>
                            </a:rPr>
                            <m:t>𝐶</m:t>
                          </m:r>
                        </m:e>
                        <m:sub>
                          <m:r>
                            <a:rPr lang="en-GB" sz="4950" i="1">
                              <a:latin typeface="Cambria Math" panose="02040503050406030204" pitchFamily="18" charset="0"/>
                              <a:ea typeface="Cambria Math" panose="02040503050406030204" pitchFamily="18" charset="0"/>
                            </a:rPr>
                            <m:t>𝑚𝑎𝑥</m:t>
                          </m:r>
                        </m:sub>
                      </m:sSub>
                    </m:oMath>
                  </m:oMathPara>
                </a14:m>
                <a:endParaRPr lang="en-GB" sz="4950" dirty="0"/>
              </a:p>
            </p:txBody>
          </p:sp>
        </mc:Choice>
        <mc:Fallback xmlns="">
          <p:sp>
            <p:nvSpPr>
              <p:cNvPr id="3" name="TextBox 2"/>
              <p:cNvSpPr txBox="1">
                <a:spLocks noRot="1" noChangeAspect="1" noMove="1" noResize="1" noEditPoints="1" noAdjustHandles="1" noChangeArrowheads="1" noChangeShapeType="1" noTextEdit="1"/>
              </p:cNvSpPr>
              <p:nvPr/>
            </p:nvSpPr>
            <p:spPr>
              <a:xfrm>
                <a:off x="5400265" y="4859165"/>
                <a:ext cx="7588008" cy="1472839"/>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98641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74399" y="4951867"/>
            <a:ext cx="5616746" cy="1080143"/>
          </a:xfrm>
        </p:spPr>
        <p:txBody>
          <a:bodyPr/>
          <a:lstStyle/>
          <a:p>
            <a:r>
              <a:rPr lang="en-GB" dirty="0" smtClean="0"/>
              <a:t>Spatial Step</a:t>
            </a:r>
            <a:endParaRPr lang="en-GB" dirty="0"/>
          </a:p>
        </p:txBody>
      </p:sp>
      <p:sp>
        <p:nvSpPr>
          <p:cNvPr id="6" name="TextBox 5"/>
          <p:cNvSpPr txBox="1"/>
          <p:nvPr/>
        </p:nvSpPr>
        <p:spPr>
          <a:xfrm>
            <a:off x="4608192" y="6534751"/>
            <a:ext cx="10369377" cy="1084912"/>
          </a:xfrm>
          <a:prstGeom prst="rect">
            <a:avLst/>
          </a:prstGeom>
          <a:noFill/>
        </p:spPr>
        <p:txBody>
          <a:bodyPr wrap="square" rtlCol="0">
            <a:spAutoFit/>
          </a:bodyPr>
          <a:lstStyle/>
          <a:p>
            <a:r>
              <a:rPr lang="en-GB" sz="3225" dirty="0"/>
              <a:t>As frequency increases, problem size increases</a:t>
            </a:r>
          </a:p>
          <a:p>
            <a:pPr marL="428625" indent="-428625">
              <a:buFont typeface="Arial" panose="020B0604020202020204" pitchFamily="34" charset="0"/>
              <a:buChar char="•"/>
            </a:pPr>
            <a:endParaRPr lang="en-GB" sz="3225" dirty="0"/>
          </a:p>
        </p:txBody>
      </p:sp>
    </p:spTree>
    <p:extLst>
      <p:ext uri="{BB962C8B-B14F-4D97-AF65-F5344CB8AC3E}">
        <p14:creationId xmlns:p14="http://schemas.microsoft.com/office/powerpoint/2010/main" val="3532156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619894" y="162050"/>
            <a:ext cx="15065633" cy="12097344"/>
          </a:xfrm>
          <a:prstGeom prst="rect">
            <a:avLst/>
          </a:prstGeom>
        </p:spPr>
      </p:pic>
      <p:sp>
        <p:nvSpPr>
          <p:cNvPr id="11" name="TextBox 10"/>
          <p:cNvSpPr txBox="1"/>
          <p:nvPr/>
        </p:nvSpPr>
        <p:spPr>
          <a:xfrm>
            <a:off x="583759" y="12475418"/>
            <a:ext cx="17137904" cy="553998"/>
          </a:xfrm>
          <a:prstGeom prst="rect">
            <a:avLst/>
          </a:prstGeom>
          <a:noFill/>
        </p:spPr>
        <p:txBody>
          <a:bodyPr wrap="square" rtlCol="0">
            <a:spAutoFit/>
          </a:bodyPr>
          <a:lstStyle/>
          <a:p>
            <a:r>
              <a:rPr lang="en-GB" sz="3000" dirty="0"/>
              <a:t>Matrix size Vs maximum simulation frequency for 60 x 40 x 30 meter rectangle [best case geometry]</a:t>
            </a:r>
          </a:p>
        </p:txBody>
      </p:sp>
    </p:spTree>
    <p:extLst>
      <p:ext uri="{BB962C8B-B14F-4D97-AF65-F5344CB8AC3E}">
        <p14:creationId xmlns:p14="http://schemas.microsoft.com/office/powerpoint/2010/main" val="33308791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99402" y="2888310"/>
            <a:ext cx="4743566" cy="1080143"/>
          </a:xfrm>
        </p:spPr>
        <p:txBody>
          <a:bodyPr/>
          <a:lstStyle/>
          <a:p>
            <a:r>
              <a:rPr lang="en-GB" dirty="0" smtClean="0"/>
              <a:t>Time Step</a:t>
            </a:r>
            <a:endParaRPr lang="en-GB" dirty="0"/>
          </a:p>
        </p:txBody>
      </p:sp>
      <p:sp>
        <p:nvSpPr>
          <p:cNvPr id="6" name="TextBox 5"/>
          <p:cNvSpPr txBox="1"/>
          <p:nvPr/>
        </p:nvSpPr>
        <p:spPr>
          <a:xfrm>
            <a:off x="4351478" y="9496458"/>
            <a:ext cx="10639413" cy="588623"/>
          </a:xfrm>
          <a:prstGeom prst="rect">
            <a:avLst/>
          </a:prstGeom>
          <a:noFill/>
        </p:spPr>
        <p:txBody>
          <a:bodyPr wrap="square" rtlCol="0">
            <a:spAutoFit/>
          </a:bodyPr>
          <a:lstStyle/>
          <a:p>
            <a:pPr algn="just"/>
            <a:r>
              <a:rPr lang="en-GB" sz="3225" dirty="0"/>
              <a:t>As spatial step decreases, time step must also decrease</a:t>
            </a:r>
          </a:p>
        </p:txBody>
      </p:sp>
      <p:sp>
        <p:nvSpPr>
          <p:cNvPr id="8" name="TextBox 7"/>
          <p:cNvSpPr txBox="1"/>
          <p:nvPr/>
        </p:nvSpPr>
        <p:spPr>
          <a:xfrm>
            <a:off x="3082310" y="11125361"/>
            <a:ext cx="13177750" cy="323165"/>
          </a:xfrm>
          <a:prstGeom prst="rect">
            <a:avLst/>
          </a:prstGeom>
          <a:noFill/>
        </p:spPr>
        <p:txBody>
          <a:bodyPr wrap="square" rtlCol="0">
            <a:spAutoFit/>
          </a:bodyPr>
          <a:lstStyle/>
          <a:p>
            <a:r>
              <a:rPr lang="en-GB" sz="1500" dirty="0"/>
              <a:t>A. J. Hill, “Analysis , Modelling and Wide-Area Spatiotemporal Control of Low-Frequency Sound Reproduction,” University of Essex, 2012.</a:t>
            </a:r>
          </a:p>
        </p:txBody>
      </p:sp>
      <mc:AlternateContent xmlns:mc="http://schemas.openxmlformats.org/markup-compatibility/2006" xmlns:a14="http://schemas.microsoft.com/office/drawing/2010/main">
        <mc:Choice Requires="a14">
          <p:sp>
            <p:nvSpPr>
              <p:cNvPr id="3" name="TextBox 2"/>
              <p:cNvSpPr txBox="1"/>
              <p:nvPr/>
            </p:nvSpPr>
            <p:spPr>
              <a:xfrm>
                <a:off x="6581618" y="5999307"/>
                <a:ext cx="6182975" cy="1466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3225">
                          <a:latin typeface="Cambria Math" panose="02040503050406030204" pitchFamily="18" charset="0"/>
                        </a:rPr>
                        <m:t>Δ</m:t>
                      </m:r>
                      <m:r>
                        <a:rPr lang="en-GB" sz="3225" i="1">
                          <a:latin typeface="Cambria Math" panose="02040503050406030204" pitchFamily="18" charset="0"/>
                        </a:rPr>
                        <m:t>𝑡</m:t>
                      </m:r>
                      <m:r>
                        <a:rPr lang="en-GB" sz="3225" i="1">
                          <a:latin typeface="Cambria Math" panose="02040503050406030204" pitchFamily="18" charset="0"/>
                        </a:rPr>
                        <m:t> ≤ </m:t>
                      </m:r>
                      <m:f>
                        <m:fPr>
                          <m:type m:val="lin"/>
                          <m:ctrlPr>
                            <a:rPr lang="en-GB" sz="3225" i="1">
                              <a:latin typeface="Cambria Math" panose="02040503050406030204" pitchFamily="18" charset="0"/>
                            </a:rPr>
                          </m:ctrlPr>
                        </m:fPr>
                        <m:num>
                          <m:r>
                            <a:rPr lang="en-GB" sz="3225" i="1">
                              <a:latin typeface="Cambria Math" panose="02040503050406030204" pitchFamily="18" charset="0"/>
                            </a:rPr>
                            <m:t>𝐶𝑚𝑎𝑥</m:t>
                          </m:r>
                        </m:num>
                        <m:den>
                          <m:r>
                            <a:rPr lang="en-GB" sz="3225" i="1">
                              <a:latin typeface="Cambria Math" panose="02040503050406030204" pitchFamily="18" charset="0"/>
                            </a:rPr>
                            <m:t>𝑐</m:t>
                          </m:r>
                          <m:rad>
                            <m:radPr>
                              <m:degHide m:val="on"/>
                              <m:ctrlPr>
                                <a:rPr lang="en-GB" sz="3225" i="1">
                                  <a:latin typeface="Cambria Math" panose="02040503050406030204" pitchFamily="18" charset="0"/>
                                </a:rPr>
                              </m:ctrlPr>
                            </m:radPr>
                            <m:deg/>
                            <m:e>
                              <m:f>
                                <m:fPr>
                                  <m:ctrlPr>
                                    <a:rPr lang="en-GB" sz="3225" i="1">
                                      <a:latin typeface="Cambria Math" panose="02040503050406030204" pitchFamily="18" charset="0"/>
                                    </a:rPr>
                                  </m:ctrlPr>
                                </m:fPr>
                                <m:num>
                                  <m:r>
                                    <a:rPr lang="en-GB" sz="3225" i="1">
                                      <a:latin typeface="Cambria Math" panose="02040503050406030204" pitchFamily="18" charset="0"/>
                                    </a:rPr>
                                    <m:t>1</m:t>
                                  </m:r>
                                </m:num>
                                <m:den>
                                  <m:sSup>
                                    <m:sSupPr>
                                      <m:ctrlPr>
                                        <a:rPr lang="en-GB" sz="3225" i="1">
                                          <a:latin typeface="Cambria Math" panose="02040503050406030204" pitchFamily="18" charset="0"/>
                                        </a:rPr>
                                      </m:ctrlPr>
                                    </m:sSupPr>
                                    <m:e>
                                      <m:r>
                                        <a:rPr lang="en-GB" sz="3225" i="1">
                                          <a:latin typeface="Cambria Math" panose="02040503050406030204" pitchFamily="18" charset="0"/>
                                        </a:rPr>
                                        <m:t>∆</m:t>
                                      </m:r>
                                      <m:r>
                                        <a:rPr lang="en-GB" sz="3225" i="1">
                                          <a:latin typeface="Cambria Math" panose="02040503050406030204" pitchFamily="18" charset="0"/>
                                        </a:rPr>
                                        <m:t>𝑥</m:t>
                                      </m:r>
                                    </m:e>
                                    <m:sup>
                                      <m:r>
                                        <a:rPr lang="en-GB" sz="3225" i="1">
                                          <a:latin typeface="Cambria Math" panose="02040503050406030204" pitchFamily="18" charset="0"/>
                                        </a:rPr>
                                        <m:t>2</m:t>
                                      </m:r>
                                    </m:sup>
                                  </m:sSup>
                                </m:den>
                              </m:f>
                              <m:r>
                                <a:rPr lang="en-GB" sz="3225" i="1">
                                  <a:latin typeface="Cambria Math" panose="02040503050406030204" pitchFamily="18" charset="0"/>
                                </a:rPr>
                                <m:t>+</m:t>
                              </m:r>
                              <m:f>
                                <m:fPr>
                                  <m:ctrlPr>
                                    <a:rPr lang="en-GB" sz="3225" i="1">
                                      <a:latin typeface="Cambria Math" panose="02040503050406030204" pitchFamily="18" charset="0"/>
                                    </a:rPr>
                                  </m:ctrlPr>
                                </m:fPr>
                                <m:num>
                                  <m:r>
                                    <a:rPr lang="en-GB" sz="3225" i="1">
                                      <a:latin typeface="Cambria Math" panose="02040503050406030204" pitchFamily="18" charset="0"/>
                                    </a:rPr>
                                    <m:t>1</m:t>
                                  </m:r>
                                </m:num>
                                <m:den>
                                  <m:sSup>
                                    <m:sSupPr>
                                      <m:ctrlPr>
                                        <a:rPr lang="en-GB" sz="3225" i="1">
                                          <a:latin typeface="Cambria Math" panose="02040503050406030204" pitchFamily="18" charset="0"/>
                                        </a:rPr>
                                      </m:ctrlPr>
                                    </m:sSupPr>
                                    <m:e>
                                      <m:r>
                                        <a:rPr lang="en-GB" sz="3225" i="1">
                                          <a:latin typeface="Cambria Math" panose="02040503050406030204" pitchFamily="18" charset="0"/>
                                        </a:rPr>
                                        <m:t>∆</m:t>
                                      </m:r>
                                      <m:r>
                                        <a:rPr lang="en-GB" sz="3225" i="1">
                                          <a:latin typeface="Cambria Math" panose="02040503050406030204" pitchFamily="18" charset="0"/>
                                        </a:rPr>
                                        <m:t>𝑦</m:t>
                                      </m:r>
                                    </m:e>
                                    <m:sup>
                                      <m:r>
                                        <a:rPr lang="en-GB" sz="3225" i="1">
                                          <a:latin typeface="Cambria Math" panose="02040503050406030204" pitchFamily="18" charset="0"/>
                                        </a:rPr>
                                        <m:t>2</m:t>
                                      </m:r>
                                    </m:sup>
                                  </m:sSup>
                                </m:den>
                              </m:f>
                              <m:r>
                                <a:rPr lang="en-GB" sz="3225" i="1">
                                  <a:latin typeface="Cambria Math" panose="02040503050406030204" pitchFamily="18" charset="0"/>
                                </a:rPr>
                                <m:t>+</m:t>
                              </m:r>
                              <m:f>
                                <m:fPr>
                                  <m:ctrlPr>
                                    <a:rPr lang="en-GB" sz="3225" i="1">
                                      <a:latin typeface="Cambria Math" panose="02040503050406030204" pitchFamily="18" charset="0"/>
                                    </a:rPr>
                                  </m:ctrlPr>
                                </m:fPr>
                                <m:num>
                                  <m:r>
                                    <a:rPr lang="en-GB" sz="3225" i="1">
                                      <a:latin typeface="Cambria Math" panose="02040503050406030204" pitchFamily="18" charset="0"/>
                                    </a:rPr>
                                    <m:t>1</m:t>
                                  </m:r>
                                </m:num>
                                <m:den>
                                  <m:sSup>
                                    <m:sSupPr>
                                      <m:ctrlPr>
                                        <a:rPr lang="en-GB" sz="3225" i="1">
                                          <a:latin typeface="Cambria Math" panose="02040503050406030204" pitchFamily="18" charset="0"/>
                                        </a:rPr>
                                      </m:ctrlPr>
                                    </m:sSupPr>
                                    <m:e>
                                      <m:r>
                                        <a:rPr lang="en-GB" sz="3225" i="1">
                                          <a:latin typeface="Cambria Math" panose="02040503050406030204" pitchFamily="18" charset="0"/>
                                        </a:rPr>
                                        <m:t>∆</m:t>
                                      </m:r>
                                      <m:r>
                                        <a:rPr lang="en-GB" sz="3225" i="1">
                                          <a:latin typeface="Cambria Math" panose="02040503050406030204" pitchFamily="18" charset="0"/>
                                        </a:rPr>
                                        <m:t>𝑧</m:t>
                                      </m:r>
                                    </m:e>
                                    <m:sup>
                                      <m:r>
                                        <a:rPr lang="en-GB" sz="3225" i="1">
                                          <a:latin typeface="Cambria Math" panose="02040503050406030204" pitchFamily="18" charset="0"/>
                                        </a:rPr>
                                        <m:t>2</m:t>
                                      </m:r>
                                    </m:sup>
                                  </m:sSup>
                                </m:den>
                              </m:f>
                            </m:e>
                          </m:rad>
                        </m:den>
                      </m:f>
                    </m:oMath>
                  </m:oMathPara>
                </a14:m>
                <a:endParaRPr lang="en-GB" sz="3225" dirty="0"/>
              </a:p>
            </p:txBody>
          </p:sp>
        </mc:Choice>
        <mc:Fallback xmlns="">
          <p:sp>
            <p:nvSpPr>
              <p:cNvPr id="3" name="TextBox 2"/>
              <p:cNvSpPr txBox="1">
                <a:spLocks noRot="1" noChangeAspect="1" noMove="1" noResize="1" noEditPoints="1" noAdjustHandles="1" noChangeArrowheads="1" noChangeShapeType="1" noTextEdit="1"/>
              </p:cNvSpPr>
              <p:nvPr/>
            </p:nvSpPr>
            <p:spPr>
              <a:xfrm>
                <a:off x="6581618" y="5999307"/>
                <a:ext cx="6182975" cy="1466299"/>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92210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082" y="90042"/>
            <a:ext cx="12889432" cy="12929117"/>
          </a:xfrm>
          <a:prstGeom prst="rect">
            <a:avLst/>
          </a:prstGeom>
        </p:spPr>
      </p:pic>
    </p:spTree>
    <p:extLst>
      <p:ext uri="{BB962C8B-B14F-4D97-AF65-F5344CB8AC3E}">
        <p14:creationId xmlns:p14="http://schemas.microsoft.com/office/powerpoint/2010/main" val="1496396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Domain Size</a:t>
            </a:r>
            <a:endParaRPr lang="en-GB" dirty="0"/>
          </a:p>
        </p:txBody>
      </p:sp>
      <p:sp>
        <p:nvSpPr>
          <p:cNvPr id="6" name="TextBox 5"/>
          <p:cNvSpPr txBox="1"/>
          <p:nvPr/>
        </p:nvSpPr>
        <p:spPr>
          <a:xfrm>
            <a:off x="1052783" y="5391569"/>
            <a:ext cx="5499666" cy="2573782"/>
          </a:xfrm>
          <a:prstGeom prst="rect">
            <a:avLst/>
          </a:prstGeom>
          <a:noFill/>
        </p:spPr>
        <p:txBody>
          <a:bodyPr wrap="square" rtlCol="0">
            <a:spAutoFit/>
          </a:bodyPr>
          <a:lstStyle/>
          <a:p>
            <a:r>
              <a:rPr lang="en-GB" sz="3225" dirty="0"/>
              <a:t>As domain dimensions increase linearly, the number of cells increases exponentially</a:t>
            </a:r>
          </a:p>
          <a:p>
            <a:pPr marL="428625" indent="-428625">
              <a:buFont typeface="Arial" panose="020B0604020202020204" pitchFamily="34" charset="0"/>
              <a:buChar char="•"/>
            </a:pPr>
            <a:endParaRPr lang="en-GB" sz="3225"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538" y="2178274"/>
            <a:ext cx="10875826" cy="10909313"/>
          </a:xfrm>
          <a:prstGeom prst="rect">
            <a:avLst/>
          </a:prstGeom>
        </p:spPr>
      </p:pic>
    </p:spTree>
    <p:extLst>
      <p:ext uri="{BB962C8B-B14F-4D97-AF65-F5344CB8AC3E}">
        <p14:creationId xmlns:p14="http://schemas.microsoft.com/office/powerpoint/2010/main" val="3260201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0788" y="1620098"/>
            <a:ext cx="9372081" cy="10461430"/>
          </a:xfrm>
          <a:prstGeom prst="rect">
            <a:avLst/>
          </a:prstGeom>
        </p:spPr>
      </p:pic>
      <p:sp>
        <p:nvSpPr>
          <p:cNvPr id="2" name="Title 1"/>
          <p:cNvSpPr>
            <a:spLocks noGrp="1"/>
          </p:cNvSpPr>
          <p:nvPr>
            <p:ph type="title"/>
          </p:nvPr>
        </p:nvSpPr>
        <p:spPr/>
        <p:txBody>
          <a:bodyPr/>
          <a:lstStyle/>
          <a:p>
            <a:r>
              <a:rPr lang="en-GB" dirty="0" smtClean="0"/>
              <a:t>Contents</a:t>
            </a:r>
            <a:endParaRPr lang="en-GB" dirty="0"/>
          </a:p>
        </p:txBody>
      </p:sp>
      <p:sp>
        <p:nvSpPr>
          <p:cNvPr id="3" name="Text Placeholder 2"/>
          <p:cNvSpPr>
            <a:spLocks noGrp="1"/>
          </p:cNvSpPr>
          <p:nvPr>
            <p:ph type="body" sz="quarter" idx="11"/>
          </p:nvPr>
        </p:nvSpPr>
        <p:spPr/>
        <p:txBody>
          <a:bodyPr/>
          <a:lstStyle/>
          <a:p>
            <a:r>
              <a:rPr lang="en-GB" sz="4400" dirty="0" smtClean="0"/>
              <a:t>Background</a:t>
            </a:r>
            <a:br>
              <a:rPr lang="en-GB" sz="4400" dirty="0" smtClean="0"/>
            </a:br>
            <a:endParaRPr lang="en-GB" sz="4400" dirty="0" smtClean="0"/>
          </a:p>
          <a:p>
            <a:r>
              <a:rPr lang="en-GB" sz="4400" dirty="0" smtClean="0"/>
              <a:t>Why can modelling large spaces be slow?</a:t>
            </a:r>
          </a:p>
          <a:p>
            <a:endParaRPr lang="en-GB" sz="4400" dirty="0"/>
          </a:p>
          <a:p>
            <a:r>
              <a:rPr lang="en-GB" sz="4400" dirty="0" smtClean="0"/>
              <a:t>Methods that might improve simulation speed</a:t>
            </a:r>
          </a:p>
          <a:p>
            <a:endParaRPr lang="en-GB" sz="4400" dirty="0"/>
          </a:p>
          <a:p>
            <a:r>
              <a:rPr lang="en-GB" sz="4400" dirty="0" smtClean="0"/>
              <a:t>Execution Speed Comparison</a:t>
            </a:r>
          </a:p>
          <a:p>
            <a:endParaRPr lang="en-GB" sz="4400" dirty="0"/>
          </a:p>
          <a:p>
            <a:r>
              <a:rPr lang="en-GB" sz="4400" dirty="0" smtClean="0"/>
              <a:t>Conclusion</a:t>
            </a:r>
          </a:p>
        </p:txBody>
      </p:sp>
    </p:spTree>
    <p:extLst>
      <p:ext uri="{BB962C8B-B14F-4D97-AF65-F5344CB8AC3E}">
        <p14:creationId xmlns:p14="http://schemas.microsoft.com/office/powerpoint/2010/main" val="2702737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Domain Size</a:t>
            </a:r>
            <a:endParaRPr lang="en-GB" dirty="0"/>
          </a:p>
        </p:txBody>
      </p:sp>
      <p:sp>
        <p:nvSpPr>
          <p:cNvPr id="6" name="TextBox 5"/>
          <p:cNvSpPr txBox="1"/>
          <p:nvPr/>
        </p:nvSpPr>
        <p:spPr>
          <a:xfrm>
            <a:off x="1052783" y="5391569"/>
            <a:ext cx="5499666" cy="2573782"/>
          </a:xfrm>
          <a:prstGeom prst="rect">
            <a:avLst/>
          </a:prstGeom>
          <a:noFill/>
        </p:spPr>
        <p:txBody>
          <a:bodyPr wrap="square" rtlCol="0">
            <a:spAutoFit/>
          </a:bodyPr>
          <a:lstStyle/>
          <a:p>
            <a:r>
              <a:rPr lang="en-GB" sz="3225" dirty="0"/>
              <a:t>As domain dimensions increase linearly, the number of cells increases exponentially</a:t>
            </a:r>
          </a:p>
          <a:p>
            <a:pPr marL="428625" indent="-428625">
              <a:buFont typeface="Arial" panose="020B0604020202020204" pitchFamily="34" charset="0"/>
              <a:buChar char="•"/>
            </a:pPr>
            <a:endParaRPr lang="en-GB" sz="3225"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673" y="2214178"/>
            <a:ext cx="8718401" cy="8745244"/>
          </a:xfrm>
          <a:prstGeom prst="rect">
            <a:avLst/>
          </a:prstGeom>
        </p:spPr>
      </p:pic>
    </p:spTree>
    <p:extLst>
      <p:ext uri="{BB962C8B-B14F-4D97-AF65-F5344CB8AC3E}">
        <p14:creationId xmlns:p14="http://schemas.microsoft.com/office/powerpoint/2010/main" val="1739203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Matrix Indexing</a:t>
            </a:r>
            <a:endParaRPr lang="en-GB" dirty="0"/>
          </a:p>
        </p:txBody>
      </p:sp>
      <p:sp>
        <p:nvSpPr>
          <p:cNvPr id="6" name="TextBox 5"/>
          <p:cNvSpPr txBox="1"/>
          <p:nvPr/>
        </p:nvSpPr>
        <p:spPr>
          <a:xfrm>
            <a:off x="665669" y="4158435"/>
            <a:ext cx="4365515" cy="6047809"/>
          </a:xfrm>
          <a:prstGeom prst="rect">
            <a:avLst/>
          </a:prstGeom>
          <a:noFill/>
        </p:spPr>
        <p:txBody>
          <a:bodyPr wrap="square" rtlCol="0">
            <a:spAutoFit/>
          </a:bodyPr>
          <a:lstStyle/>
          <a:p>
            <a:pPr marL="428625" indent="-428625">
              <a:buFont typeface="Arial" panose="020B0604020202020204" pitchFamily="34" charset="0"/>
              <a:buChar char="•"/>
            </a:pPr>
            <a:r>
              <a:rPr lang="en-GB" sz="3225" dirty="0"/>
              <a:t>System optimised for contiguous memory indexing</a:t>
            </a:r>
          </a:p>
          <a:p>
            <a:pPr marL="428625" indent="-428625">
              <a:buFont typeface="Arial" panose="020B0604020202020204" pitchFamily="34" charset="0"/>
              <a:buChar char="•"/>
            </a:pPr>
            <a:endParaRPr lang="en-GB" sz="3225" dirty="0"/>
          </a:p>
          <a:p>
            <a:pPr marL="428625" indent="-428625">
              <a:buFont typeface="Arial" panose="020B0604020202020204" pitchFamily="34" charset="0"/>
              <a:buChar char="•"/>
            </a:pPr>
            <a:r>
              <a:rPr lang="en-GB" sz="3225" dirty="0"/>
              <a:t>Memory is accessed in </a:t>
            </a:r>
            <a:r>
              <a:rPr lang="en-GB" sz="3225" dirty="0" smtClean="0"/>
              <a:t>cache </a:t>
            </a:r>
            <a:r>
              <a:rPr lang="en-GB" sz="3225" dirty="0"/>
              <a:t>sizes</a:t>
            </a:r>
          </a:p>
          <a:p>
            <a:pPr marL="428625" indent="-428625">
              <a:buFont typeface="Arial" panose="020B0604020202020204" pitchFamily="34" charset="0"/>
              <a:buChar char="•"/>
            </a:pPr>
            <a:endParaRPr lang="en-GB" sz="3225" dirty="0"/>
          </a:p>
          <a:p>
            <a:pPr marL="428625" indent="-428625">
              <a:buFont typeface="Arial" panose="020B0604020202020204" pitchFamily="34" charset="0"/>
              <a:buChar char="•"/>
            </a:pPr>
            <a:r>
              <a:rPr lang="en-GB" sz="3225" dirty="0"/>
              <a:t>Indexing into matrix vertically becomes slower as matrix gets bigger</a:t>
            </a:r>
          </a:p>
          <a:p>
            <a:pPr marL="428625" indent="-428625">
              <a:buFont typeface="Arial" panose="020B0604020202020204" pitchFamily="34" charset="0"/>
              <a:buChar char="•"/>
            </a:pPr>
            <a:endParaRPr lang="en-GB" sz="3225" dirty="0"/>
          </a:p>
        </p:txBody>
      </p:sp>
      <p:sp>
        <p:nvSpPr>
          <p:cNvPr id="9" name="Rectangle 8"/>
          <p:cNvSpPr/>
          <p:nvPr/>
        </p:nvSpPr>
        <p:spPr>
          <a:xfrm>
            <a:off x="10080898" y="12763450"/>
            <a:ext cx="5400717" cy="369332"/>
          </a:xfrm>
          <a:prstGeom prst="rect">
            <a:avLst/>
          </a:prstGeom>
        </p:spPr>
        <p:txBody>
          <a:bodyPr wrap="square">
            <a:spAutoFit/>
          </a:bodyPr>
          <a:lstStyle/>
          <a:p>
            <a:r>
              <a:rPr lang="en-GB" sz="1800" dirty="0"/>
              <a:t>https://www.youtube.com/watch?v=BP6NxVxDQIs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386" y="3762450"/>
            <a:ext cx="12514759" cy="8986182"/>
          </a:xfrm>
          <a:prstGeom prst="rect">
            <a:avLst/>
          </a:prstGeom>
        </p:spPr>
      </p:pic>
    </p:spTree>
    <p:extLst>
      <p:ext uri="{BB962C8B-B14F-4D97-AF65-F5344CB8AC3E}">
        <p14:creationId xmlns:p14="http://schemas.microsoft.com/office/powerpoint/2010/main" val="13813620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Matrix Indexing</a:t>
            </a:r>
            <a:endParaRPr lang="en-GB" dirty="0"/>
          </a:p>
        </p:txBody>
      </p:sp>
      <p:sp>
        <p:nvSpPr>
          <p:cNvPr id="6" name="TextBox 5"/>
          <p:cNvSpPr txBox="1"/>
          <p:nvPr/>
        </p:nvSpPr>
        <p:spPr>
          <a:xfrm>
            <a:off x="665669" y="4158435"/>
            <a:ext cx="4365515" cy="6047809"/>
          </a:xfrm>
          <a:prstGeom prst="rect">
            <a:avLst/>
          </a:prstGeom>
          <a:noFill/>
        </p:spPr>
        <p:txBody>
          <a:bodyPr wrap="square" rtlCol="0">
            <a:spAutoFit/>
          </a:bodyPr>
          <a:lstStyle/>
          <a:p>
            <a:pPr marL="428625" indent="-428625">
              <a:buFont typeface="Arial" panose="020B0604020202020204" pitchFamily="34" charset="0"/>
              <a:buChar char="•"/>
            </a:pPr>
            <a:r>
              <a:rPr lang="en-GB" sz="3225" dirty="0"/>
              <a:t>System optimised for contiguous memory indexing</a:t>
            </a:r>
          </a:p>
          <a:p>
            <a:pPr marL="428625" indent="-428625">
              <a:buFont typeface="Arial" panose="020B0604020202020204" pitchFamily="34" charset="0"/>
              <a:buChar char="•"/>
            </a:pPr>
            <a:endParaRPr lang="en-GB" sz="3225" dirty="0"/>
          </a:p>
          <a:p>
            <a:pPr marL="428625" indent="-428625">
              <a:buFont typeface="Arial" panose="020B0604020202020204" pitchFamily="34" charset="0"/>
              <a:buChar char="•"/>
            </a:pPr>
            <a:r>
              <a:rPr lang="en-GB" sz="3225" dirty="0"/>
              <a:t>Memory is accessed in </a:t>
            </a:r>
            <a:r>
              <a:rPr lang="en-GB" sz="3225" dirty="0" smtClean="0"/>
              <a:t>cache </a:t>
            </a:r>
            <a:r>
              <a:rPr lang="en-GB" sz="3225" dirty="0"/>
              <a:t>sizes</a:t>
            </a:r>
          </a:p>
          <a:p>
            <a:pPr marL="428625" indent="-428625">
              <a:buFont typeface="Arial" panose="020B0604020202020204" pitchFamily="34" charset="0"/>
              <a:buChar char="•"/>
            </a:pPr>
            <a:endParaRPr lang="en-GB" sz="3225" dirty="0"/>
          </a:p>
          <a:p>
            <a:pPr marL="428625" indent="-428625">
              <a:buFont typeface="Arial" panose="020B0604020202020204" pitchFamily="34" charset="0"/>
              <a:buChar char="•"/>
            </a:pPr>
            <a:r>
              <a:rPr lang="en-GB" sz="3225" dirty="0"/>
              <a:t>Indexing into matrix vertically becomes slower as matrix gets bigger</a:t>
            </a:r>
          </a:p>
          <a:p>
            <a:pPr marL="428625" indent="-428625">
              <a:buFont typeface="Arial" panose="020B0604020202020204" pitchFamily="34" charset="0"/>
              <a:buChar char="•"/>
            </a:pPr>
            <a:endParaRPr lang="en-GB" sz="3225" dirty="0"/>
          </a:p>
        </p:txBody>
      </p:sp>
      <p:sp>
        <p:nvSpPr>
          <p:cNvPr id="9" name="Rectangle 8"/>
          <p:cNvSpPr/>
          <p:nvPr/>
        </p:nvSpPr>
        <p:spPr>
          <a:xfrm>
            <a:off x="10080898" y="12763450"/>
            <a:ext cx="5400717" cy="369332"/>
          </a:xfrm>
          <a:prstGeom prst="rect">
            <a:avLst/>
          </a:prstGeom>
        </p:spPr>
        <p:txBody>
          <a:bodyPr wrap="square">
            <a:spAutoFit/>
          </a:bodyPr>
          <a:lstStyle/>
          <a:p>
            <a:r>
              <a:rPr lang="en-GB" sz="1800" dirty="0"/>
              <a:t>https://www.youtube.com/watch?v=BP6NxVxDQIs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387" y="3762450"/>
            <a:ext cx="12514756" cy="8986182"/>
          </a:xfrm>
          <a:prstGeom prst="rect">
            <a:avLst/>
          </a:prstGeom>
        </p:spPr>
      </p:pic>
    </p:spTree>
    <p:extLst>
      <p:ext uri="{BB962C8B-B14F-4D97-AF65-F5344CB8AC3E}">
        <p14:creationId xmlns:p14="http://schemas.microsoft.com/office/powerpoint/2010/main" val="7997609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115" y="5562625"/>
            <a:ext cx="16460748" cy="2754363"/>
          </a:xfrm>
        </p:spPr>
        <p:txBody>
          <a:bodyPr/>
          <a:lstStyle/>
          <a:p>
            <a:r>
              <a:rPr lang="en-GB" dirty="0" smtClean="0"/>
              <a:t>Methods that might improve speed</a:t>
            </a:r>
            <a:endParaRPr lang="en-GB" dirty="0"/>
          </a:p>
        </p:txBody>
      </p:sp>
      <p:sp>
        <p:nvSpPr>
          <p:cNvPr id="3" name="Text Placeholder 2"/>
          <p:cNvSpPr>
            <a:spLocks noGrp="1"/>
          </p:cNvSpPr>
          <p:nvPr>
            <p:ph type="body" sz="quarter" idx="10"/>
          </p:nvPr>
        </p:nvSpPr>
        <p:spPr>
          <a:xfrm>
            <a:off x="719153" y="8316988"/>
            <a:ext cx="16581004" cy="2916387"/>
          </a:xfrm>
        </p:spPr>
        <p:txBody>
          <a:bodyPr/>
          <a:lstStyle/>
          <a:p>
            <a:r>
              <a:rPr lang="en-GB" dirty="0" smtClean="0"/>
              <a:t>Introducing PSTD and SFDTD</a:t>
            </a:r>
            <a:endParaRPr lang="en-GB" dirty="0"/>
          </a:p>
        </p:txBody>
      </p:sp>
    </p:spTree>
    <p:extLst>
      <p:ext uri="{BB962C8B-B14F-4D97-AF65-F5344CB8AC3E}">
        <p14:creationId xmlns:p14="http://schemas.microsoft.com/office/powerpoint/2010/main" val="18056729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7850" y="738114"/>
            <a:ext cx="17245870" cy="1080144"/>
          </a:xfrm>
        </p:spPr>
        <p:txBody>
          <a:bodyPr/>
          <a:lstStyle/>
          <a:p>
            <a:r>
              <a:rPr lang="en-GB" dirty="0" err="1" smtClean="0"/>
              <a:t>Pseudospectral</a:t>
            </a:r>
            <a:r>
              <a:rPr lang="en-GB" dirty="0" smtClean="0"/>
              <a:t> Time Domain Method</a:t>
            </a:r>
            <a:endParaRPr lang="en-GB" dirty="0"/>
          </a:p>
        </p:txBody>
      </p:sp>
      <p:sp>
        <p:nvSpPr>
          <p:cNvPr id="4" name="TextBox 3"/>
          <p:cNvSpPr txBox="1"/>
          <p:nvPr/>
        </p:nvSpPr>
        <p:spPr>
          <a:xfrm>
            <a:off x="647850" y="3546426"/>
            <a:ext cx="17245870" cy="7478970"/>
          </a:xfrm>
          <a:prstGeom prst="rect">
            <a:avLst/>
          </a:prstGeom>
          <a:noFill/>
        </p:spPr>
        <p:txBody>
          <a:bodyPr wrap="square" rtlCol="0">
            <a:spAutoFit/>
          </a:bodyPr>
          <a:lstStyle/>
          <a:p>
            <a:pPr marL="428625" indent="-428625">
              <a:buFont typeface="Arial" panose="020B0604020202020204" pitchFamily="34" charset="0"/>
              <a:buChar char="•"/>
            </a:pPr>
            <a:r>
              <a:rPr lang="en-GB" sz="4800" dirty="0"/>
              <a:t>Fourier PSTD</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a:t>Differentiation performed in frequency domain</a:t>
            </a:r>
          </a:p>
          <a:p>
            <a:endParaRPr lang="en-GB" sz="4800" dirty="0"/>
          </a:p>
          <a:p>
            <a:pPr marL="428625" indent="-428625">
              <a:buFont typeface="Arial" panose="020B0604020202020204" pitchFamily="34" charset="0"/>
              <a:buChar char="•"/>
            </a:pPr>
            <a:r>
              <a:rPr lang="en-GB" sz="4800" dirty="0"/>
              <a:t>Frequency domain field is multiplied with complex impulse response of ideal differentiator</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a:t>Bounded by a perfectly matched layer (PML)</a:t>
            </a:r>
          </a:p>
          <a:p>
            <a:endParaRPr lang="en-GB" sz="4800" dirty="0"/>
          </a:p>
          <a:p>
            <a:pPr marL="428625" indent="-428625">
              <a:buFont typeface="Arial" panose="020B0604020202020204" pitchFamily="34" charset="0"/>
              <a:buChar char="•"/>
            </a:pPr>
            <a:r>
              <a:rPr lang="en-GB" sz="4800" dirty="0" smtClean="0"/>
              <a:t>Implementation based on work by Angus &amp; </a:t>
            </a:r>
            <a:r>
              <a:rPr lang="en-GB" sz="4800" dirty="0" err="1" smtClean="0"/>
              <a:t>Caunce</a:t>
            </a:r>
            <a:endParaRPr lang="en-GB" sz="4800" dirty="0" smtClean="0"/>
          </a:p>
        </p:txBody>
      </p:sp>
    </p:spTree>
    <p:extLst>
      <p:ext uri="{BB962C8B-B14F-4D97-AF65-F5344CB8AC3E}">
        <p14:creationId xmlns:p14="http://schemas.microsoft.com/office/powerpoint/2010/main" val="1569145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9858" y="810122"/>
            <a:ext cx="17236804" cy="1080143"/>
          </a:xfrm>
        </p:spPr>
        <p:txBody>
          <a:bodyPr/>
          <a:lstStyle/>
          <a:p>
            <a:r>
              <a:rPr lang="en-GB" dirty="0" err="1" smtClean="0"/>
              <a:t>Pseudospectral</a:t>
            </a:r>
            <a:r>
              <a:rPr lang="en-GB" dirty="0" smtClean="0"/>
              <a:t> Time Domain Method</a:t>
            </a:r>
            <a:endParaRPr lang="en-GB" dirty="0"/>
          </a:p>
        </p:txBody>
      </p:sp>
      <p:pic>
        <p:nvPicPr>
          <p:cNvPr id="7" name="Picture 6"/>
          <p:cNvPicPr>
            <a:picLocks noChangeAspect="1"/>
          </p:cNvPicPr>
          <p:nvPr/>
        </p:nvPicPr>
        <p:blipFill>
          <a:blip r:embed="rId3"/>
          <a:stretch>
            <a:fillRect/>
          </a:stretch>
        </p:blipFill>
        <p:spPr>
          <a:xfrm>
            <a:off x="1799978" y="2610322"/>
            <a:ext cx="14995699" cy="9023670"/>
          </a:xfrm>
          <a:prstGeom prst="rect">
            <a:avLst/>
          </a:prstGeom>
        </p:spPr>
      </p:pic>
      <p:sp>
        <p:nvSpPr>
          <p:cNvPr id="8" name="TextBox 7"/>
          <p:cNvSpPr txBox="1"/>
          <p:nvPr/>
        </p:nvSpPr>
        <p:spPr>
          <a:xfrm>
            <a:off x="3672186" y="12560679"/>
            <a:ext cx="11881319" cy="323165"/>
          </a:xfrm>
          <a:prstGeom prst="rect">
            <a:avLst/>
          </a:prstGeom>
          <a:noFill/>
        </p:spPr>
        <p:txBody>
          <a:bodyPr wrap="square" rtlCol="0">
            <a:spAutoFit/>
          </a:bodyPr>
          <a:lstStyle/>
          <a:p>
            <a:r>
              <a:rPr lang="en-GB" sz="1500" dirty="0"/>
              <a:t>A. J. Hill, “Analysis , Modelling and Wide-Area Spatiotemporal Control of Low-Frequency Sound Reproduction,” University of Essex, 2012.</a:t>
            </a:r>
          </a:p>
        </p:txBody>
      </p:sp>
      <p:cxnSp>
        <p:nvCxnSpPr>
          <p:cNvPr id="4" name="Straight Arrow Connector 3"/>
          <p:cNvCxnSpPr/>
          <p:nvPr/>
        </p:nvCxnSpPr>
        <p:spPr>
          <a:xfrm>
            <a:off x="2520058" y="12043370"/>
            <a:ext cx="7920880" cy="0"/>
          </a:xfrm>
          <a:prstGeom prst="straightConnector1">
            <a:avLst/>
          </a:prstGeom>
          <a:ln w="8572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986800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7850" y="738114"/>
            <a:ext cx="17245870" cy="1080144"/>
          </a:xfrm>
        </p:spPr>
        <p:txBody>
          <a:bodyPr/>
          <a:lstStyle/>
          <a:p>
            <a:r>
              <a:rPr lang="en-GB" dirty="0" err="1" smtClean="0"/>
              <a:t>Pseudospectral</a:t>
            </a:r>
            <a:r>
              <a:rPr lang="en-GB" dirty="0" smtClean="0"/>
              <a:t> Time Domain Method</a:t>
            </a:r>
            <a:endParaRPr lang="en-GB" dirty="0"/>
          </a:p>
        </p:txBody>
      </p:sp>
      <p:sp>
        <p:nvSpPr>
          <p:cNvPr id="4" name="TextBox 3"/>
          <p:cNvSpPr txBox="1"/>
          <p:nvPr/>
        </p:nvSpPr>
        <p:spPr>
          <a:xfrm>
            <a:off x="647850" y="3546426"/>
            <a:ext cx="17245870" cy="8956298"/>
          </a:xfrm>
          <a:prstGeom prst="rect">
            <a:avLst/>
          </a:prstGeom>
          <a:noFill/>
        </p:spPr>
        <p:txBody>
          <a:bodyPr wrap="square" rtlCol="0">
            <a:spAutoFit/>
          </a:bodyPr>
          <a:lstStyle/>
          <a:p>
            <a:pPr marL="428625" indent="-428625">
              <a:buFont typeface="Arial" panose="020B0604020202020204" pitchFamily="34" charset="0"/>
              <a:buChar char="•"/>
            </a:pPr>
            <a:r>
              <a:rPr lang="en-GB" sz="4800" dirty="0" smtClean="0"/>
              <a:t>FFT matrix in n dimension</a:t>
            </a:r>
            <a:endParaRPr lang="en-GB" sz="4800" dirty="0"/>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smtClean="0"/>
              <a:t>Multiply by differentiator</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smtClean="0"/>
              <a:t>IFFT</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smtClean="0"/>
              <a:t>Compute reciprocal field</a:t>
            </a:r>
          </a:p>
          <a:p>
            <a:pPr marL="1517264" lvl="1" indent="-428625">
              <a:buFont typeface="Arial" panose="020B0604020202020204" pitchFamily="34" charset="0"/>
              <a:buChar char="•"/>
            </a:pPr>
            <a:r>
              <a:rPr lang="en-GB" sz="4800" dirty="0" smtClean="0"/>
              <a:t>PML coefficients applied to cells within boundary</a:t>
            </a:r>
          </a:p>
          <a:p>
            <a:pPr marL="1517264" lvl="1"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smtClean="0"/>
              <a:t>Add source term</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smtClean="0"/>
              <a:t>AOB</a:t>
            </a:r>
          </a:p>
        </p:txBody>
      </p:sp>
    </p:spTree>
    <p:extLst>
      <p:ext uri="{BB962C8B-B14F-4D97-AF65-F5344CB8AC3E}">
        <p14:creationId xmlns:p14="http://schemas.microsoft.com/office/powerpoint/2010/main" val="39352894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7850" y="738114"/>
            <a:ext cx="17245870" cy="1080144"/>
          </a:xfrm>
        </p:spPr>
        <p:txBody>
          <a:bodyPr/>
          <a:lstStyle/>
          <a:p>
            <a:r>
              <a:rPr lang="en-GB" dirty="0" err="1" smtClean="0"/>
              <a:t>Pseudospectral</a:t>
            </a:r>
            <a:r>
              <a:rPr lang="en-GB" dirty="0" smtClean="0"/>
              <a:t> Time Domain Method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001" y="2223440"/>
            <a:ext cx="14091568" cy="9932056"/>
          </a:xfrm>
          <a:prstGeom prst="rect">
            <a:avLst/>
          </a:prstGeom>
        </p:spPr>
      </p:pic>
      <p:sp>
        <p:nvSpPr>
          <p:cNvPr id="6" name="TextBox 5"/>
          <p:cNvSpPr txBox="1"/>
          <p:nvPr/>
        </p:nvSpPr>
        <p:spPr>
          <a:xfrm>
            <a:off x="3672186" y="12560679"/>
            <a:ext cx="11881319" cy="323165"/>
          </a:xfrm>
          <a:prstGeom prst="rect">
            <a:avLst/>
          </a:prstGeom>
          <a:noFill/>
        </p:spPr>
        <p:txBody>
          <a:bodyPr wrap="square" rtlCol="0">
            <a:spAutoFit/>
          </a:bodyPr>
          <a:lstStyle/>
          <a:p>
            <a:r>
              <a:rPr lang="en-GB" sz="1500" dirty="0"/>
              <a:t>S. Durbridge, “Efficient Acoustic Modelling of Large Spaces using Time Domain Methods Acoustic Modelling Applications,” pp. 1–8, 2017..</a:t>
            </a:r>
          </a:p>
        </p:txBody>
      </p:sp>
    </p:spTree>
    <p:extLst>
      <p:ext uri="{BB962C8B-B14F-4D97-AF65-F5344CB8AC3E}">
        <p14:creationId xmlns:p14="http://schemas.microsoft.com/office/powerpoint/2010/main" val="4325632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7850" y="738114"/>
            <a:ext cx="17245870" cy="1080144"/>
          </a:xfrm>
        </p:spPr>
        <p:txBody>
          <a:bodyPr/>
          <a:lstStyle/>
          <a:p>
            <a:r>
              <a:rPr lang="en-GB" dirty="0" err="1" smtClean="0"/>
              <a:t>Pseudospectral</a:t>
            </a:r>
            <a:r>
              <a:rPr lang="en-GB" dirty="0" smtClean="0"/>
              <a:t> Time Domain Method</a:t>
            </a:r>
            <a:endParaRPr lang="en-GB" dirty="0"/>
          </a:p>
        </p:txBody>
      </p:sp>
      <p:sp>
        <p:nvSpPr>
          <p:cNvPr id="4" name="TextBox 3"/>
          <p:cNvSpPr txBox="1"/>
          <p:nvPr/>
        </p:nvSpPr>
        <p:spPr>
          <a:xfrm>
            <a:off x="647850" y="3546426"/>
            <a:ext cx="17245870" cy="7478970"/>
          </a:xfrm>
          <a:prstGeom prst="rect">
            <a:avLst/>
          </a:prstGeom>
          <a:noFill/>
        </p:spPr>
        <p:txBody>
          <a:bodyPr wrap="square" rtlCol="0">
            <a:spAutoFit/>
          </a:bodyPr>
          <a:lstStyle/>
          <a:p>
            <a:pPr marL="428625" indent="-428625">
              <a:buFont typeface="Arial" panose="020B0604020202020204" pitchFamily="34" charset="0"/>
              <a:buChar char="•"/>
            </a:pPr>
            <a:r>
              <a:rPr lang="en-GB" sz="4800" dirty="0" smtClean="0"/>
              <a:t>Differentiation across a contiguous vector of points at one time</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smtClean="0"/>
              <a:t>Potentially easier to leverage optimised libraries and SIMD if doing a C++ implementation</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smtClean="0"/>
              <a:t>Higher order of accuracy (may require fewer points per wavelength for stable  and accurate simulation)</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endParaRPr lang="en-GB" sz="4800" dirty="0" smtClean="0"/>
          </a:p>
        </p:txBody>
      </p:sp>
    </p:spTree>
    <p:extLst>
      <p:ext uri="{BB962C8B-B14F-4D97-AF65-F5344CB8AC3E}">
        <p14:creationId xmlns:p14="http://schemas.microsoft.com/office/powerpoint/2010/main" val="27180535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32426" y="666106"/>
            <a:ext cx="6314505" cy="10801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2177224" rtl="0" eaLnBrk="1" latinLnBrk="0" hangingPunct="1">
              <a:spcBef>
                <a:spcPct val="0"/>
              </a:spcBef>
              <a:buNone/>
              <a:defRPr sz="10500" kern="1200">
                <a:solidFill>
                  <a:schemeClr val="tx1"/>
                </a:solidFill>
                <a:latin typeface="Arial" panose="020B0604020202020204" pitchFamily="34" charset="0"/>
                <a:ea typeface="+mj-ea"/>
                <a:cs typeface="Arial" panose="020B0604020202020204" pitchFamily="34" charset="0"/>
              </a:defRPr>
            </a:lvl1pPr>
          </a:lstStyle>
          <a:p>
            <a:r>
              <a:rPr lang="en-GB" sz="7875" dirty="0"/>
              <a:t>Sparse FDTD</a:t>
            </a:r>
          </a:p>
        </p:txBody>
      </p:sp>
      <p:sp>
        <p:nvSpPr>
          <p:cNvPr id="6" name="TextBox 5"/>
          <p:cNvSpPr txBox="1"/>
          <p:nvPr/>
        </p:nvSpPr>
        <p:spPr>
          <a:xfrm>
            <a:off x="1799978" y="4122490"/>
            <a:ext cx="15445892" cy="7236596"/>
          </a:xfrm>
          <a:prstGeom prst="rect">
            <a:avLst/>
          </a:prstGeom>
          <a:noFill/>
        </p:spPr>
        <p:txBody>
          <a:bodyPr wrap="square" rtlCol="0">
            <a:spAutoFit/>
          </a:bodyPr>
          <a:lstStyle/>
          <a:p>
            <a:pPr marL="428625" indent="-428625">
              <a:buFont typeface="Arial" panose="020B0604020202020204" pitchFamily="34" charset="0"/>
              <a:buChar char="•"/>
            </a:pPr>
            <a:r>
              <a:rPr lang="en-GB" sz="4800" dirty="0" smtClean="0"/>
              <a:t>An extension of FDTD</a:t>
            </a:r>
            <a:endParaRPr lang="en-GB" sz="4800" dirty="0"/>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a:t>Window used to determine domain to be computed</a:t>
            </a:r>
          </a:p>
          <a:p>
            <a:endParaRPr lang="en-GB" sz="4800" dirty="0"/>
          </a:p>
          <a:p>
            <a:pPr marL="428625" indent="-428625">
              <a:buFont typeface="Arial" panose="020B0604020202020204" pitchFamily="34" charset="0"/>
              <a:buChar char="•"/>
            </a:pPr>
            <a:r>
              <a:rPr lang="en-GB" sz="4800" dirty="0"/>
              <a:t>Normalise copy of pressure field</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a:t>Smoothed window to include surrounding </a:t>
            </a:r>
            <a:r>
              <a:rPr lang="en-GB" sz="4800" dirty="0" smtClean="0"/>
              <a:t>points</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smtClean="0"/>
              <a:t>Implementation based on work by </a:t>
            </a:r>
            <a:r>
              <a:rPr lang="en-GB" sz="4800" dirty="0" err="1" smtClean="0"/>
              <a:t>Doerr</a:t>
            </a:r>
            <a:endParaRPr lang="en-GB" sz="4800" dirty="0"/>
          </a:p>
          <a:p>
            <a:pPr marL="428625" indent="-428625">
              <a:buFont typeface="Arial" panose="020B0604020202020204" pitchFamily="34" charset="0"/>
              <a:buChar char="•"/>
            </a:pPr>
            <a:endParaRPr lang="en-GB" sz="3225" dirty="0"/>
          </a:p>
        </p:txBody>
      </p:sp>
    </p:spTree>
    <p:extLst>
      <p:ext uri="{BB962C8B-B14F-4D97-AF65-F5344CB8AC3E}">
        <p14:creationId xmlns:p14="http://schemas.microsoft.com/office/powerpoint/2010/main" val="9895105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Background</a:t>
            </a:r>
            <a:endParaRPr lang="en-GB" dirty="0"/>
          </a:p>
        </p:txBody>
      </p:sp>
      <p:sp>
        <p:nvSpPr>
          <p:cNvPr id="3" name="Text Placeholder 2"/>
          <p:cNvSpPr>
            <a:spLocks noGrp="1"/>
          </p:cNvSpPr>
          <p:nvPr>
            <p:ph type="body" sz="quarter" idx="10"/>
          </p:nvPr>
        </p:nvSpPr>
        <p:spPr/>
        <p:txBody>
          <a:bodyPr/>
          <a:lstStyle/>
          <a:p>
            <a:r>
              <a:rPr lang="en-GB" dirty="0" smtClean="0"/>
              <a:t>Why are we interested in modelling large spaces using time domain methods?</a:t>
            </a:r>
            <a:endParaRPr lang="en-GB" dirty="0"/>
          </a:p>
        </p:txBody>
      </p:sp>
    </p:spTree>
    <p:extLst>
      <p:ext uri="{BB962C8B-B14F-4D97-AF65-F5344CB8AC3E}">
        <p14:creationId xmlns:p14="http://schemas.microsoft.com/office/powerpoint/2010/main" val="37365276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32426" y="666106"/>
            <a:ext cx="6314505" cy="10801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2177224" rtl="0" eaLnBrk="1" latinLnBrk="0" hangingPunct="1">
              <a:spcBef>
                <a:spcPct val="0"/>
              </a:spcBef>
              <a:buNone/>
              <a:defRPr sz="10500" kern="1200">
                <a:solidFill>
                  <a:schemeClr val="tx1"/>
                </a:solidFill>
                <a:latin typeface="Arial" panose="020B0604020202020204" pitchFamily="34" charset="0"/>
                <a:ea typeface="+mj-ea"/>
                <a:cs typeface="Arial" panose="020B0604020202020204" pitchFamily="34" charset="0"/>
              </a:defRPr>
            </a:lvl1pPr>
          </a:lstStyle>
          <a:p>
            <a:r>
              <a:rPr lang="en-GB" sz="7875" dirty="0"/>
              <a:t>Sparse FDTD</a:t>
            </a:r>
          </a:p>
        </p:txBody>
      </p:sp>
      <p:sp>
        <p:nvSpPr>
          <p:cNvPr id="6" name="TextBox 5"/>
          <p:cNvSpPr txBox="1"/>
          <p:nvPr/>
        </p:nvSpPr>
        <p:spPr>
          <a:xfrm>
            <a:off x="1799978" y="4122490"/>
            <a:ext cx="15445892" cy="9452588"/>
          </a:xfrm>
          <a:prstGeom prst="rect">
            <a:avLst/>
          </a:prstGeom>
          <a:noFill/>
        </p:spPr>
        <p:txBody>
          <a:bodyPr wrap="square" rtlCol="0">
            <a:spAutoFit/>
          </a:bodyPr>
          <a:lstStyle/>
          <a:p>
            <a:pPr marL="428625" indent="-428625">
              <a:buFont typeface="Arial" panose="020B0604020202020204" pitchFamily="34" charset="0"/>
              <a:buChar char="•"/>
            </a:pPr>
            <a:r>
              <a:rPr lang="en-GB" sz="4800" dirty="0" smtClean="0"/>
              <a:t>Normalise domain around threshold</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smtClean="0"/>
              <a:t>Floor/Ceil</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smtClean="0"/>
              <a:t>Smooth using Gaussian filter</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a:t>Floor/Ceil</a:t>
            </a:r>
          </a:p>
          <a:p>
            <a:pPr marL="428625" indent="-428625">
              <a:buFont typeface="Arial" panose="020B0604020202020204" pitchFamily="34" charset="0"/>
              <a:buChar char="•"/>
            </a:pPr>
            <a:endParaRPr lang="en-GB" sz="4800" dirty="0" smtClean="0"/>
          </a:p>
          <a:p>
            <a:pPr marL="428625" indent="-428625">
              <a:buFont typeface="Arial" panose="020B0604020202020204" pitchFamily="34" charset="0"/>
              <a:buChar char="•"/>
            </a:pPr>
            <a:r>
              <a:rPr lang="en-GB" sz="4800" dirty="0" smtClean="0"/>
              <a:t>Computer FDTD</a:t>
            </a:r>
          </a:p>
          <a:p>
            <a:pPr marL="1517264" lvl="1" indent="-428625">
              <a:buFont typeface="Arial" panose="020B0604020202020204" pitchFamily="34" charset="0"/>
              <a:buChar char="•"/>
            </a:pPr>
            <a:r>
              <a:rPr lang="en-GB" sz="4800" dirty="0" smtClean="0"/>
              <a:t>Index of computation based on IF statement</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endParaRPr lang="en-GB" sz="3225" dirty="0"/>
          </a:p>
        </p:txBody>
      </p:sp>
    </p:spTree>
    <p:extLst>
      <p:ext uri="{BB962C8B-B14F-4D97-AF65-F5344CB8AC3E}">
        <p14:creationId xmlns:p14="http://schemas.microsoft.com/office/powerpoint/2010/main" val="9743858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203328"/>
            <a:ext cx="8856984" cy="781498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2786" y="3110617"/>
            <a:ext cx="9066684" cy="8000409"/>
          </a:xfrm>
          <a:prstGeom prst="rect">
            <a:avLst/>
          </a:prstGeom>
        </p:spPr>
      </p:pic>
      <p:sp>
        <p:nvSpPr>
          <p:cNvPr id="9" name="TextBox 8"/>
          <p:cNvSpPr txBox="1"/>
          <p:nvPr/>
        </p:nvSpPr>
        <p:spPr>
          <a:xfrm>
            <a:off x="3672186" y="12560679"/>
            <a:ext cx="11881319" cy="323165"/>
          </a:xfrm>
          <a:prstGeom prst="rect">
            <a:avLst/>
          </a:prstGeom>
          <a:noFill/>
        </p:spPr>
        <p:txBody>
          <a:bodyPr wrap="square" rtlCol="0">
            <a:spAutoFit/>
          </a:bodyPr>
          <a:lstStyle/>
          <a:p>
            <a:r>
              <a:rPr lang="en-GB" sz="1500" dirty="0"/>
              <a:t>S. Durbridge, “Efficient Acoustic Modelling of Large Spaces using Time Domain Methods Acoustic Modelling Applications,” pp. 1–8, 2017..</a:t>
            </a:r>
          </a:p>
        </p:txBody>
      </p:sp>
    </p:spTree>
    <p:extLst>
      <p:ext uri="{BB962C8B-B14F-4D97-AF65-F5344CB8AC3E}">
        <p14:creationId xmlns:p14="http://schemas.microsoft.com/office/powerpoint/2010/main" val="11990534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72186" y="12560679"/>
            <a:ext cx="11881319" cy="323165"/>
          </a:xfrm>
          <a:prstGeom prst="rect">
            <a:avLst/>
          </a:prstGeom>
          <a:noFill/>
        </p:spPr>
        <p:txBody>
          <a:bodyPr wrap="square" rtlCol="0">
            <a:spAutoFit/>
          </a:bodyPr>
          <a:lstStyle/>
          <a:p>
            <a:r>
              <a:rPr lang="en-GB" sz="1500" dirty="0"/>
              <a:t>S. Durbridge, “Efficient Acoustic Modelling of Large Spaces using Time Domain Methods Acoustic Modelling Applications,” pp. 1–8, 2017..</a:t>
            </a:r>
          </a:p>
        </p:txBody>
      </p:sp>
      <p:pic>
        <p:nvPicPr>
          <p:cNvPr id="2" name="Picture 1"/>
          <p:cNvPicPr>
            <a:picLocks noChangeAspect="1"/>
          </p:cNvPicPr>
          <p:nvPr/>
        </p:nvPicPr>
        <p:blipFill>
          <a:blip r:embed="rId3"/>
          <a:stretch>
            <a:fillRect/>
          </a:stretch>
        </p:blipFill>
        <p:spPr>
          <a:xfrm>
            <a:off x="2360448" y="666106"/>
            <a:ext cx="13177464" cy="11528062"/>
          </a:xfrm>
          <a:prstGeom prst="rect">
            <a:avLst/>
          </a:prstGeom>
        </p:spPr>
      </p:pic>
    </p:spTree>
    <p:extLst>
      <p:ext uri="{BB962C8B-B14F-4D97-AF65-F5344CB8AC3E}">
        <p14:creationId xmlns:p14="http://schemas.microsoft.com/office/powerpoint/2010/main" val="41665722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Execution Speed Comparison</a:t>
            </a:r>
            <a:endParaRPr lang="en-GB" dirty="0"/>
          </a:p>
        </p:txBody>
      </p:sp>
      <p:sp>
        <p:nvSpPr>
          <p:cNvPr id="3" name="Text Placeholder 2"/>
          <p:cNvSpPr>
            <a:spLocks noGrp="1"/>
          </p:cNvSpPr>
          <p:nvPr>
            <p:ph type="body" sz="quarter" idx="10"/>
          </p:nvPr>
        </p:nvSpPr>
        <p:spPr/>
        <p:txBody>
          <a:bodyPr/>
          <a:lstStyle/>
          <a:p>
            <a:r>
              <a:rPr lang="en-GB" dirty="0" smtClean="0"/>
              <a:t>Are these methods any faster?</a:t>
            </a:r>
            <a:endParaRPr lang="en-GB" dirty="0"/>
          </a:p>
        </p:txBody>
      </p:sp>
    </p:spTree>
    <p:extLst>
      <p:ext uri="{BB962C8B-B14F-4D97-AF65-F5344CB8AC3E}">
        <p14:creationId xmlns:p14="http://schemas.microsoft.com/office/powerpoint/2010/main" val="22907376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Contents</a:t>
            </a:r>
            <a:endParaRPr lang="en-GB" dirty="0"/>
          </a:p>
        </p:txBody>
      </p:sp>
      <p:sp>
        <p:nvSpPr>
          <p:cNvPr id="3" name="Text Placeholder 2"/>
          <p:cNvSpPr>
            <a:spLocks noGrp="1"/>
          </p:cNvSpPr>
          <p:nvPr>
            <p:ph type="body" sz="quarter" idx="11"/>
          </p:nvPr>
        </p:nvSpPr>
        <p:spPr/>
        <p:txBody>
          <a:bodyPr/>
          <a:lstStyle/>
          <a:p>
            <a:r>
              <a:rPr lang="en-GB" sz="4800" dirty="0" smtClean="0"/>
              <a:t>Experiment Setup</a:t>
            </a:r>
          </a:p>
          <a:p>
            <a:endParaRPr lang="en-GB" sz="4800" dirty="0"/>
          </a:p>
          <a:p>
            <a:r>
              <a:rPr lang="en-GB" sz="4800" dirty="0" smtClean="0"/>
              <a:t>Validation</a:t>
            </a:r>
            <a:br>
              <a:rPr lang="en-GB" sz="4800" dirty="0" smtClean="0"/>
            </a:br>
            <a:endParaRPr lang="en-GB" sz="4800" dirty="0" smtClean="0"/>
          </a:p>
          <a:p>
            <a:r>
              <a:rPr lang="en-GB" sz="4800" dirty="0" smtClean="0"/>
              <a:t>Results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0788" y="1620098"/>
            <a:ext cx="9372081" cy="10461430"/>
          </a:xfrm>
          <a:prstGeom prst="rect">
            <a:avLst/>
          </a:prstGeom>
        </p:spPr>
      </p:pic>
    </p:spTree>
    <p:extLst>
      <p:ext uri="{BB962C8B-B14F-4D97-AF65-F5344CB8AC3E}">
        <p14:creationId xmlns:p14="http://schemas.microsoft.com/office/powerpoint/2010/main" val="856821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00378" y="882130"/>
            <a:ext cx="8095118" cy="1080143"/>
          </a:xfrm>
        </p:spPr>
        <p:txBody>
          <a:bodyPr/>
          <a:lstStyle/>
          <a:p>
            <a:r>
              <a:rPr lang="en-GB" dirty="0" smtClean="0"/>
              <a:t>Experiment Setup</a:t>
            </a:r>
            <a:endParaRPr lang="en-GB" dirty="0"/>
          </a:p>
        </p:txBody>
      </p:sp>
      <p:sp>
        <p:nvSpPr>
          <p:cNvPr id="3" name="Rectangle 2"/>
          <p:cNvSpPr/>
          <p:nvPr/>
        </p:nvSpPr>
        <p:spPr>
          <a:xfrm>
            <a:off x="0" y="5130602"/>
            <a:ext cx="19766482" cy="3477875"/>
          </a:xfrm>
          <a:prstGeom prst="rect">
            <a:avLst/>
          </a:prstGeom>
        </p:spPr>
        <p:txBody>
          <a:bodyPr wrap="square">
            <a:spAutoFit/>
          </a:bodyPr>
          <a:lstStyle/>
          <a:p>
            <a:pPr marL="342900" lvl="0" indent="-342900" algn="just">
              <a:spcAft>
                <a:spcPts val="0"/>
              </a:spcAft>
              <a:buFont typeface="Symbol" panose="05050102010706020507" pitchFamily="18" charset="2"/>
              <a:buChar char=""/>
            </a:pPr>
            <a:r>
              <a:rPr lang="en-GB" sz="4400" b="1" dirty="0">
                <a:latin typeface="Arial" panose="020B0604020202020204" pitchFamily="34" charset="0"/>
                <a:ea typeface="Times New Roman" panose="02020603050405020304" pitchFamily="18" charset="0"/>
                <a:cs typeface="Times New Roman" panose="02020603050405020304" pitchFamily="18" charset="0"/>
              </a:rPr>
              <a:t>Operating System</a:t>
            </a:r>
            <a:r>
              <a:rPr lang="en-GB" sz="4400" dirty="0">
                <a:latin typeface="Arial" panose="020B0604020202020204" pitchFamily="34" charset="0"/>
                <a:ea typeface="Times New Roman" panose="02020603050405020304" pitchFamily="18" charset="0"/>
                <a:cs typeface="Times New Roman" panose="02020603050405020304" pitchFamily="18" charset="0"/>
              </a:rPr>
              <a:t>: 	Windows 10</a:t>
            </a:r>
          </a:p>
          <a:p>
            <a:pPr marL="342900" lvl="0" indent="-342900" algn="just">
              <a:spcAft>
                <a:spcPts val="0"/>
              </a:spcAft>
              <a:buFont typeface="Symbol" panose="05050102010706020507" pitchFamily="18" charset="2"/>
              <a:buChar char=""/>
            </a:pPr>
            <a:r>
              <a:rPr lang="en-GB" sz="4400" b="1" dirty="0">
                <a:latin typeface="Arial" panose="020B0604020202020204" pitchFamily="34" charset="0"/>
                <a:ea typeface="Times New Roman" panose="02020603050405020304" pitchFamily="18" charset="0"/>
                <a:cs typeface="Times New Roman" panose="02020603050405020304" pitchFamily="18" charset="0"/>
              </a:rPr>
              <a:t>CPU:</a:t>
            </a:r>
            <a:r>
              <a:rPr lang="en-GB" sz="4400" dirty="0">
                <a:latin typeface="Arial" panose="020B0604020202020204" pitchFamily="34" charset="0"/>
                <a:ea typeface="Times New Roman" panose="02020603050405020304" pitchFamily="18" charset="0"/>
                <a:cs typeface="Times New Roman" panose="02020603050405020304" pitchFamily="18" charset="0"/>
              </a:rPr>
              <a:t> 			i5 4960k Overclocked to </a:t>
            </a:r>
            <a:r>
              <a:rPr lang="en-GB" sz="4400" dirty="0" smtClean="0">
                <a:latin typeface="Arial" panose="020B0604020202020204" pitchFamily="34" charset="0"/>
                <a:ea typeface="Times New Roman" panose="02020603050405020304" pitchFamily="18" charset="0"/>
                <a:cs typeface="Times New Roman" panose="02020603050405020304" pitchFamily="18" charset="0"/>
              </a:rPr>
              <a:t>4.3GHz </a:t>
            </a:r>
            <a:r>
              <a:rPr lang="en-GB" sz="4400" dirty="0">
                <a:latin typeface="Arial" panose="020B0604020202020204" pitchFamily="34" charset="0"/>
                <a:ea typeface="Times New Roman" panose="02020603050405020304" pitchFamily="18" charset="0"/>
                <a:cs typeface="Times New Roman" panose="02020603050405020304" pitchFamily="18" charset="0"/>
              </a:rPr>
              <a:t>and 1.227V</a:t>
            </a:r>
          </a:p>
          <a:p>
            <a:pPr marL="342900" lvl="0" indent="-342900" algn="just">
              <a:spcAft>
                <a:spcPts val="0"/>
              </a:spcAft>
              <a:buFont typeface="Symbol" panose="05050102010706020507" pitchFamily="18" charset="2"/>
              <a:buChar char=""/>
            </a:pPr>
            <a:r>
              <a:rPr lang="en-GB" sz="4400" b="1" dirty="0">
                <a:latin typeface="Arial" panose="020B0604020202020204" pitchFamily="34" charset="0"/>
                <a:ea typeface="Times New Roman" panose="02020603050405020304" pitchFamily="18" charset="0"/>
                <a:cs typeface="Times New Roman" panose="02020603050405020304" pitchFamily="18" charset="0"/>
              </a:rPr>
              <a:t>RAM:</a:t>
            </a:r>
            <a:r>
              <a:rPr lang="en-GB" sz="4400" dirty="0">
                <a:latin typeface="Arial" panose="020B0604020202020204" pitchFamily="34" charset="0"/>
                <a:ea typeface="Times New Roman" panose="02020603050405020304" pitchFamily="18" charset="0"/>
                <a:cs typeface="Times New Roman" panose="02020603050405020304" pitchFamily="18" charset="0"/>
              </a:rPr>
              <a:t> 			16GB DDR3 ram at 3875 MHz</a:t>
            </a:r>
          </a:p>
          <a:p>
            <a:pPr marL="342900" lvl="0" indent="-342900" algn="just">
              <a:spcAft>
                <a:spcPts val="0"/>
              </a:spcAft>
              <a:buFont typeface="Symbol" panose="05050102010706020507" pitchFamily="18" charset="2"/>
              <a:buChar char=""/>
            </a:pPr>
            <a:r>
              <a:rPr lang="en-GB" sz="4400" b="1" dirty="0">
                <a:latin typeface="Arial" panose="020B0604020202020204" pitchFamily="34" charset="0"/>
                <a:ea typeface="Times New Roman" panose="02020603050405020304" pitchFamily="18" charset="0"/>
                <a:cs typeface="Times New Roman" panose="02020603050405020304" pitchFamily="18" charset="0"/>
              </a:rPr>
              <a:t>Motherboard:</a:t>
            </a:r>
            <a:r>
              <a:rPr lang="en-GB" sz="4400" dirty="0">
                <a:latin typeface="Arial" panose="020B0604020202020204" pitchFamily="34" charset="0"/>
                <a:ea typeface="Times New Roman" panose="02020603050405020304" pitchFamily="18" charset="0"/>
                <a:cs typeface="Times New Roman" panose="02020603050405020304" pitchFamily="18" charset="0"/>
              </a:rPr>
              <a:t> 		Asus Gryphon Armour Edition with Z97 chipset</a:t>
            </a:r>
          </a:p>
          <a:p>
            <a:pPr marL="342900" lvl="0" indent="-342900" algn="just">
              <a:spcAft>
                <a:spcPts val="0"/>
              </a:spcAft>
              <a:buFont typeface="Symbol" panose="05050102010706020507" pitchFamily="18" charset="2"/>
              <a:buChar char=""/>
            </a:pPr>
            <a:r>
              <a:rPr lang="en-GB" sz="4400" b="1" dirty="0">
                <a:latin typeface="Arial" panose="020B0604020202020204" pitchFamily="34" charset="0"/>
                <a:ea typeface="Times New Roman" panose="02020603050405020304" pitchFamily="18" charset="0"/>
                <a:cs typeface="Times New Roman" panose="02020603050405020304" pitchFamily="18" charset="0"/>
              </a:rPr>
              <a:t>GPU:</a:t>
            </a:r>
            <a:r>
              <a:rPr lang="en-GB" sz="4400" dirty="0">
                <a:latin typeface="Arial" panose="020B0604020202020204" pitchFamily="34" charset="0"/>
                <a:ea typeface="Times New Roman" panose="02020603050405020304" pitchFamily="18" charset="0"/>
                <a:cs typeface="Times New Roman" panose="02020603050405020304" pitchFamily="18" charset="0"/>
              </a:rPr>
              <a:t> 			</a:t>
            </a:r>
            <a:r>
              <a:rPr lang="en-GB" sz="4400" dirty="0" err="1">
                <a:latin typeface="Arial" panose="020B0604020202020204" pitchFamily="34" charset="0"/>
                <a:ea typeface="Times New Roman" panose="02020603050405020304" pitchFamily="18" charset="0"/>
                <a:cs typeface="Times New Roman" panose="02020603050405020304" pitchFamily="18" charset="0"/>
              </a:rPr>
              <a:t>Nvidia</a:t>
            </a:r>
            <a:r>
              <a:rPr lang="en-GB" sz="4400" dirty="0">
                <a:latin typeface="Arial" panose="020B0604020202020204" pitchFamily="34" charset="0"/>
                <a:ea typeface="Times New Roman" panose="02020603050405020304" pitchFamily="18" charset="0"/>
                <a:cs typeface="Times New Roman" panose="02020603050405020304" pitchFamily="18" charset="0"/>
              </a:rPr>
              <a:t> GTX 1070 </a:t>
            </a:r>
            <a:endParaRPr lang="en-GB" sz="44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p:cNvSpPr txBox="1"/>
          <p:nvPr/>
        </p:nvSpPr>
        <p:spPr>
          <a:xfrm>
            <a:off x="935882" y="3130939"/>
            <a:ext cx="2952328" cy="830997"/>
          </a:xfrm>
          <a:prstGeom prst="rect">
            <a:avLst/>
          </a:prstGeom>
          <a:noFill/>
        </p:spPr>
        <p:txBody>
          <a:bodyPr wrap="square" rtlCol="0">
            <a:spAutoFit/>
          </a:bodyPr>
          <a:lstStyle/>
          <a:p>
            <a:r>
              <a:rPr lang="en-GB" sz="4800" dirty="0" smtClean="0"/>
              <a:t>PC Setup</a:t>
            </a:r>
            <a:endParaRPr lang="en-GB" sz="4800" dirty="0"/>
          </a:p>
        </p:txBody>
      </p:sp>
      <p:sp>
        <p:nvSpPr>
          <p:cNvPr id="7" name="TextBox 6"/>
          <p:cNvSpPr txBox="1"/>
          <p:nvPr/>
        </p:nvSpPr>
        <p:spPr>
          <a:xfrm>
            <a:off x="3672186" y="12560679"/>
            <a:ext cx="11881319" cy="323165"/>
          </a:xfrm>
          <a:prstGeom prst="rect">
            <a:avLst/>
          </a:prstGeom>
          <a:noFill/>
        </p:spPr>
        <p:txBody>
          <a:bodyPr wrap="square" rtlCol="0">
            <a:spAutoFit/>
          </a:bodyPr>
          <a:lstStyle/>
          <a:p>
            <a:r>
              <a:rPr lang="en-GB" sz="1500" dirty="0"/>
              <a:t>S. Durbridge, “Efficient Acoustic Modelling of Large Spaces using Time Domain Methods Acoustic Modelling Applications,” pp. 1–8, 2017..</a:t>
            </a:r>
          </a:p>
        </p:txBody>
      </p:sp>
    </p:spTree>
    <p:extLst>
      <p:ext uri="{BB962C8B-B14F-4D97-AF65-F5344CB8AC3E}">
        <p14:creationId xmlns:p14="http://schemas.microsoft.com/office/powerpoint/2010/main" val="25162060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00378" y="882130"/>
            <a:ext cx="8095118" cy="1080143"/>
          </a:xfrm>
        </p:spPr>
        <p:txBody>
          <a:bodyPr/>
          <a:lstStyle/>
          <a:p>
            <a:r>
              <a:rPr lang="en-GB" dirty="0" smtClean="0"/>
              <a:t>Experiment Setup</a:t>
            </a:r>
            <a:endParaRPr lang="en-GB" dirty="0"/>
          </a:p>
        </p:txBody>
      </p:sp>
      <p:sp>
        <p:nvSpPr>
          <p:cNvPr id="4" name="TextBox 3"/>
          <p:cNvSpPr txBox="1"/>
          <p:nvPr/>
        </p:nvSpPr>
        <p:spPr>
          <a:xfrm>
            <a:off x="3960218" y="6370459"/>
            <a:ext cx="4248472" cy="830997"/>
          </a:xfrm>
          <a:prstGeom prst="rect">
            <a:avLst/>
          </a:prstGeom>
          <a:noFill/>
        </p:spPr>
        <p:txBody>
          <a:bodyPr wrap="square" rtlCol="0">
            <a:spAutoFit/>
          </a:bodyPr>
          <a:lstStyle/>
          <a:p>
            <a:r>
              <a:rPr lang="en-GB" sz="4800" dirty="0" smtClean="0"/>
              <a:t>Domain Sizes:</a:t>
            </a:r>
            <a:endParaRPr lang="en-GB" sz="4800" dirty="0"/>
          </a:p>
        </p:txBody>
      </p:sp>
      <p:pic>
        <p:nvPicPr>
          <p:cNvPr id="5" name="Picture 4"/>
          <p:cNvPicPr>
            <a:picLocks noChangeAspect="1"/>
          </p:cNvPicPr>
          <p:nvPr/>
        </p:nvPicPr>
        <p:blipFill>
          <a:blip r:embed="rId3"/>
          <a:stretch>
            <a:fillRect/>
          </a:stretch>
        </p:blipFill>
        <p:spPr>
          <a:xfrm>
            <a:off x="1799978" y="7578874"/>
            <a:ext cx="14562381" cy="4281707"/>
          </a:xfrm>
          <a:prstGeom prst="rect">
            <a:avLst/>
          </a:prstGeom>
        </p:spPr>
      </p:pic>
      <p:sp>
        <p:nvSpPr>
          <p:cNvPr id="6" name="TextBox 5"/>
          <p:cNvSpPr txBox="1"/>
          <p:nvPr/>
        </p:nvSpPr>
        <p:spPr>
          <a:xfrm>
            <a:off x="3672186" y="12560679"/>
            <a:ext cx="11881319" cy="323165"/>
          </a:xfrm>
          <a:prstGeom prst="rect">
            <a:avLst/>
          </a:prstGeom>
          <a:noFill/>
        </p:spPr>
        <p:txBody>
          <a:bodyPr wrap="square" rtlCol="0">
            <a:spAutoFit/>
          </a:bodyPr>
          <a:lstStyle/>
          <a:p>
            <a:r>
              <a:rPr lang="en-GB" sz="1500" dirty="0"/>
              <a:t>S. Durbridge, “Efficient Acoustic Modelling of Large Spaces using Time Domain Methods Acoustic Modelling Applications,” pp. 1–8, 2017..</a:t>
            </a:r>
          </a:p>
        </p:txBody>
      </p:sp>
      <p:sp>
        <p:nvSpPr>
          <p:cNvPr id="7" name="TextBox 6"/>
          <p:cNvSpPr txBox="1"/>
          <p:nvPr/>
        </p:nvSpPr>
        <p:spPr>
          <a:xfrm>
            <a:off x="4622729" y="3326267"/>
            <a:ext cx="5760640" cy="830997"/>
          </a:xfrm>
          <a:prstGeom prst="rect">
            <a:avLst/>
          </a:prstGeom>
          <a:noFill/>
        </p:spPr>
        <p:txBody>
          <a:bodyPr wrap="square" rtlCol="0">
            <a:spAutoFit/>
          </a:bodyPr>
          <a:lstStyle/>
          <a:p>
            <a:r>
              <a:rPr lang="en-GB" sz="4800" dirty="0" smtClean="0"/>
              <a:t>Time Steps: 2000</a:t>
            </a:r>
            <a:endParaRPr lang="en-GB" sz="4800" dirty="0"/>
          </a:p>
        </p:txBody>
      </p:sp>
      <p:sp>
        <p:nvSpPr>
          <p:cNvPr id="8" name="TextBox 7"/>
          <p:cNvSpPr txBox="1"/>
          <p:nvPr/>
        </p:nvSpPr>
        <p:spPr>
          <a:xfrm>
            <a:off x="2010066" y="4848363"/>
            <a:ext cx="8352928" cy="830997"/>
          </a:xfrm>
          <a:prstGeom prst="rect">
            <a:avLst/>
          </a:prstGeom>
          <a:noFill/>
        </p:spPr>
        <p:txBody>
          <a:bodyPr wrap="square" rtlCol="0">
            <a:spAutoFit/>
          </a:bodyPr>
          <a:lstStyle/>
          <a:p>
            <a:r>
              <a:rPr lang="en-GB" sz="4800" dirty="0" smtClean="0"/>
              <a:t>Maximum Frequency: 500Hz</a:t>
            </a:r>
            <a:endParaRPr lang="en-GB" sz="4800" dirty="0"/>
          </a:p>
        </p:txBody>
      </p:sp>
    </p:spTree>
    <p:extLst>
      <p:ext uri="{BB962C8B-B14F-4D97-AF65-F5344CB8AC3E}">
        <p14:creationId xmlns:p14="http://schemas.microsoft.com/office/powerpoint/2010/main" val="21298594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Validation</a:t>
            </a:r>
            <a:endParaRPr lang="en-GB" dirty="0"/>
          </a:p>
        </p:txBody>
      </p:sp>
      <p:sp>
        <p:nvSpPr>
          <p:cNvPr id="6" name="TextBox 5"/>
          <p:cNvSpPr txBox="1"/>
          <p:nvPr/>
        </p:nvSpPr>
        <p:spPr>
          <a:xfrm>
            <a:off x="1052783" y="5391569"/>
            <a:ext cx="5499666" cy="1084912"/>
          </a:xfrm>
          <a:prstGeom prst="rect">
            <a:avLst/>
          </a:prstGeom>
          <a:noFill/>
        </p:spPr>
        <p:txBody>
          <a:bodyPr wrap="square" rtlCol="0">
            <a:spAutoFit/>
          </a:bodyPr>
          <a:lstStyle/>
          <a:p>
            <a:r>
              <a:rPr lang="en-GB" sz="3225" dirty="0" smtClean="0"/>
              <a:t>FDTD</a:t>
            </a:r>
            <a:endParaRPr lang="en-GB" sz="3225" dirty="0"/>
          </a:p>
          <a:p>
            <a:pPr marL="428625" indent="-428625">
              <a:buFont typeface="Arial" panose="020B0604020202020204" pitchFamily="34" charset="0"/>
              <a:buChar char="•"/>
            </a:pPr>
            <a:endParaRPr lang="en-GB" sz="3225"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434" y="1746226"/>
            <a:ext cx="12064967" cy="11305256"/>
          </a:xfrm>
          <a:prstGeom prst="rect">
            <a:avLst/>
          </a:prstGeom>
        </p:spPr>
      </p:pic>
    </p:spTree>
    <p:extLst>
      <p:ext uri="{BB962C8B-B14F-4D97-AF65-F5344CB8AC3E}">
        <p14:creationId xmlns:p14="http://schemas.microsoft.com/office/powerpoint/2010/main" val="235577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Validation</a:t>
            </a:r>
            <a:endParaRPr lang="en-GB" dirty="0"/>
          </a:p>
        </p:txBody>
      </p:sp>
      <p:sp>
        <p:nvSpPr>
          <p:cNvPr id="6" name="TextBox 5"/>
          <p:cNvSpPr txBox="1"/>
          <p:nvPr/>
        </p:nvSpPr>
        <p:spPr>
          <a:xfrm>
            <a:off x="1052783" y="5391569"/>
            <a:ext cx="5499666" cy="1084912"/>
          </a:xfrm>
          <a:prstGeom prst="rect">
            <a:avLst/>
          </a:prstGeom>
          <a:noFill/>
        </p:spPr>
        <p:txBody>
          <a:bodyPr wrap="square" rtlCol="0">
            <a:spAutoFit/>
          </a:bodyPr>
          <a:lstStyle/>
          <a:p>
            <a:r>
              <a:rPr lang="en-GB" sz="3225" dirty="0" smtClean="0"/>
              <a:t>SFDTD</a:t>
            </a:r>
            <a:endParaRPr lang="en-GB" sz="3225" dirty="0"/>
          </a:p>
          <a:p>
            <a:pPr marL="428625" indent="-428625">
              <a:buFont typeface="Arial" panose="020B0604020202020204" pitchFamily="34" charset="0"/>
              <a:buChar char="•"/>
            </a:pPr>
            <a:endParaRPr lang="en-GB" sz="3225"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689" y="1890242"/>
            <a:ext cx="12880899" cy="10508311"/>
          </a:xfrm>
          <a:prstGeom prst="rect">
            <a:avLst/>
          </a:prstGeom>
        </p:spPr>
      </p:pic>
    </p:spTree>
    <p:extLst>
      <p:ext uri="{BB962C8B-B14F-4D97-AF65-F5344CB8AC3E}">
        <p14:creationId xmlns:p14="http://schemas.microsoft.com/office/powerpoint/2010/main" val="1302789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Validation</a:t>
            </a:r>
            <a:endParaRPr lang="en-GB" dirty="0"/>
          </a:p>
        </p:txBody>
      </p:sp>
      <p:sp>
        <p:nvSpPr>
          <p:cNvPr id="6" name="TextBox 5"/>
          <p:cNvSpPr txBox="1"/>
          <p:nvPr/>
        </p:nvSpPr>
        <p:spPr>
          <a:xfrm>
            <a:off x="1052783" y="5391569"/>
            <a:ext cx="5499666" cy="1084912"/>
          </a:xfrm>
          <a:prstGeom prst="rect">
            <a:avLst/>
          </a:prstGeom>
          <a:noFill/>
        </p:spPr>
        <p:txBody>
          <a:bodyPr wrap="square" rtlCol="0">
            <a:spAutoFit/>
          </a:bodyPr>
          <a:lstStyle/>
          <a:p>
            <a:r>
              <a:rPr lang="en-GB" sz="3225" dirty="0" smtClean="0"/>
              <a:t>PSTD</a:t>
            </a:r>
            <a:endParaRPr lang="en-GB" sz="3225" dirty="0"/>
          </a:p>
          <a:p>
            <a:pPr marL="428625" indent="-428625">
              <a:buFont typeface="Arial" panose="020B0604020202020204" pitchFamily="34" charset="0"/>
              <a:buChar char="•"/>
            </a:pPr>
            <a:endParaRPr lang="en-GB" sz="3225"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402" y="1530202"/>
            <a:ext cx="12371779" cy="11592748"/>
          </a:xfrm>
          <a:prstGeom prst="rect">
            <a:avLst/>
          </a:prstGeom>
        </p:spPr>
      </p:pic>
    </p:spTree>
    <p:extLst>
      <p:ext uri="{BB962C8B-B14F-4D97-AF65-F5344CB8AC3E}">
        <p14:creationId xmlns:p14="http://schemas.microsoft.com/office/powerpoint/2010/main" val="3217584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0788" y="1620098"/>
            <a:ext cx="9372081" cy="10461430"/>
          </a:xfrm>
          <a:prstGeom prst="rect">
            <a:avLst/>
          </a:prstGeom>
        </p:spPr>
      </p:pic>
      <p:sp>
        <p:nvSpPr>
          <p:cNvPr id="2" name="Title 1"/>
          <p:cNvSpPr>
            <a:spLocks noGrp="1"/>
          </p:cNvSpPr>
          <p:nvPr>
            <p:ph type="title"/>
          </p:nvPr>
        </p:nvSpPr>
        <p:spPr/>
        <p:txBody>
          <a:bodyPr/>
          <a:lstStyle/>
          <a:p>
            <a:r>
              <a:rPr lang="en-GB" dirty="0" smtClean="0"/>
              <a:t>Background</a:t>
            </a:r>
            <a:endParaRPr lang="en-GB" dirty="0"/>
          </a:p>
        </p:txBody>
      </p:sp>
      <p:sp>
        <p:nvSpPr>
          <p:cNvPr id="3" name="Text Placeholder 2"/>
          <p:cNvSpPr>
            <a:spLocks noGrp="1"/>
          </p:cNvSpPr>
          <p:nvPr>
            <p:ph type="body" sz="quarter" idx="11"/>
          </p:nvPr>
        </p:nvSpPr>
        <p:spPr/>
        <p:txBody>
          <a:bodyPr/>
          <a:lstStyle/>
          <a:p>
            <a:r>
              <a:rPr lang="en-GB" sz="4800" dirty="0" smtClean="0"/>
              <a:t>Why Time Domain Methods?</a:t>
            </a:r>
          </a:p>
          <a:p>
            <a:endParaRPr lang="en-GB" sz="4800" dirty="0" smtClean="0"/>
          </a:p>
          <a:p>
            <a:r>
              <a:rPr lang="en-GB" sz="4800" dirty="0" smtClean="0"/>
              <a:t>Finite Difference Time Domain Method</a:t>
            </a:r>
          </a:p>
          <a:p>
            <a:pPr marL="0" indent="0">
              <a:buNone/>
            </a:pPr>
            <a:endParaRPr lang="en-GB" sz="4800" dirty="0"/>
          </a:p>
          <a:p>
            <a:r>
              <a:rPr lang="en-GB" sz="4800" dirty="0" smtClean="0"/>
              <a:t>Aim of The Work</a:t>
            </a:r>
          </a:p>
          <a:p>
            <a:endParaRPr lang="en-GB" dirty="0" smtClean="0"/>
          </a:p>
        </p:txBody>
      </p:sp>
    </p:spTree>
    <p:extLst>
      <p:ext uri="{BB962C8B-B14F-4D97-AF65-F5344CB8AC3E}">
        <p14:creationId xmlns:p14="http://schemas.microsoft.com/office/powerpoint/2010/main" val="3067805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7890" y="762533"/>
            <a:ext cx="17236804" cy="1080143"/>
          </a:xfrm>
        </p:spPr>
        <p:txBody>
          <a:bodyPr/>
          <a:lstStyle/>
          <a:p>
            <a:r>
              <a:rPr lang="en-GB" dirty="0" smtClean="0"/>
              <a:t>Results</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54" y="2262503"/>
            <a:ext cx="18813677" cy="9361040"/>
          </a:xfrm>
          <a:prstGeom prst="rect">
            <a:avLst/>
          </a:prstGeom>
        </p:spPr>
      </p:pic>
    </p:spTree>
    <p:extLst>
      <p:ext uri="{BB962C8B-B14F-4D97-AF65-F5344CB8AC3E}">
        <p14:creationId xmlns:p14="http://schemas.microsoft.com/office/powerpoint/2010/main" val="1929380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7890" y="762533"/>
            <a:ext cx="17236804" cy="1080143"/>
          </a:xfrm>
        </p:spPr>
        <p:txBody>
          <a:bodyPr/>
          <a:lstStyle/>
          <a:p>
            <a:r>
              <a:rPr lang="en-GB" dirty="0" smtClean="0"/>
              <a:t>Results</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53" y="2262503"/>
            <a:ext cx="18813675" cy="9361040"/>
          </a:xfrm>
          <a:prstGeom prst="rect">
            <a:avLst/>
          </a:prstGeom>
        </p:spPr>
      </p:pic>
    </p:spTree>
    <p:extLst>
      <p:ext uri="{BB962C8B-B14F-4D97-AF65-F5344CB8AC3E}">
        <p14:creationId xmlns:p14="http://schemas.microsoft.com/office/powerpoint/2010/main" val="11061659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7890" y="762533"/>
            <a:ext cx="17236804" cy="1080143"/>
          </a:xfrm>
        </p:spPr>
        <p:txBody>
          <a:bodyPr/>
          <a:lstStyle/>
          <a:p>
            <a:r>
              <a:rPr lang="en-GB" dirty="0" smtClean="0"/>
              <a:t>Profile</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201" y="2262503"/>
            <a:ext cx="14064767" cy="9361040"/>
          </a:xfrm>
          <a:prstGeom prst="rect">
            <a:avLst/>
          </a:prstGeom>
        </p:spPr>
      </p:pic>
    </p:spTree>
    <p:extLst>
      <p:ext uri="{BB962C8B-B14F-4D97-AF65-F5344CB8AC3E}">
        <p14:creationId xmlns:p14="http://schemas.microsoft.com/office/powerpoint/2010/main" val="2201117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7890" y="762533"/>
            <a:ext cx="17236804" cy="1080143"/>
          </a:xfrm>
        </p:spPr>
        <p:txBody>
          <a:bodyPr/>
          <a:lstStyle/>
          <a:p>
            <a:r>
              <a:rPr lang="en-GB" dirty="0" smtClean="0"/>
              <a:t>Profile</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201" y="2518235"/>
            <a:ext cx="14064767" cy="8849576"/>
          </a:xfrm>
          <a:prstGeom prst="rect">
            <a:avLst/>
          </a:prstGeom>
        </p:spPr>
      </p:pic>
    </p:spTree>
    <p:extLst>
      <p:ext uri="{BB962C8B-B14F-4D97-AF65-F5344CB8AC3E}">
        <p14:creationId xmlns:p14="http://schemas.microsoft.com/office/powerpoint/2010/main" val="34858034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7890" y="762533"/>
            <a:ext cx="17236804" cy="1080143"/>
          </a:xfrm>
        </p:spPr>
        <p:txBody>
          <a:bodyPr/>
          <a:lstStyle/>
          <a:p>
            <a:r>
              <a:rPr lang="en-GB" dirty="0" smtClean="0"/>
              <a:t>Profile</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034" y="2518235"/>
            <a:ext cx="13955100" cy="8849576"/>
          </a:xfrm>
          <a:prstGeom prst="rect">
            <a:avLst/>
          </a:prstGeom>
        </p:spPr>
      </p:pic>
    </p:spTree>
    <p:extLst>
      <p:ext uri="{BB962C8B-B14F-4D97-AF65-F5344CB8AC3E}">
        <p14:creationId xmlns:p14="http://schemas.microsoft.com/office/powerpoint/2010/main" val="26127047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sz="quarter" idx="10"/>
          </p:nvPr>
        </p:nvSpPr>
        <p:spPr/>
        <p:txBody>
          <a:bodyPr/>
          <a:lstStyle/>
          <a:p>
            <a:r>
              <a:rPr lang="en-GB" dirty="0" smtClean="0"/>
              <a:t>Closing Remarks</a:t>
            </a:r>
            <a:endParaRPr lang="en-GB" dirty="0"/>
          </a:p>
        </p:txBody>
      </p:sp>
    </p:spTree>
    <p:extLst>
      <p:ext uri="{BB962C8B-B14F-4D97-AF65-F5344CB8AC3E}">
        <p14:creationId xmlns:p14="http://schemas.microsoft.com/office/powerpoint/2010/main" val="39244122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281" y="3888401"/>
            <a:ext cx="16460748" cy="1288157"/>
          </a:xfrm>
        </p:spPr>
        <p:txBody>
          <a:bodyPr/>
          <a:lstStyle/>
          <a:p>
            <a:r>
              <a:rPr lang="en-GB" dirty="0" smtClean="0"/>
              <a:t>Outcomes</a:t>
            </a:r>
            <a:endParaRPr lang="en-GB" dirty="0"/>
          </a:p>
        </p:txBody>
      </p:sp>
      <p:sp>
        <p:nvSpPr>
          <p:cNvPr id="3" name="Text Placeholder 2"/>
          <p:cNvSpPr>
            <a:spLocks noGrp="1"/>
          </p:cNvSpPr>
          <p:nvPr>
            <p:ph type="body" sz="quarter" idx="10"/>
          </p:nvPr>
        </p:nvSpPr>
        <p:spPr>
          <a:xfrm>
            <a:off x="719153" y="5562623"/>
            <a:ext cx="16581004" cy="5670753"/>
          </a:xfrm>
        </p:spPr>
        <p:txBody>
          <a:bodyPr/>
          <a:lstStyle/>
          <a:p>
            <a:pPr marL="342892" indent="-342892">
              <a:buFont typeface="Arial" panose="020B0604020202020204" pitchFamily="34" charset="0"/>
              <a:buChar char="•"/>
            </a:pPr>
            <a:r>
              <a:rPr lang="en-GB" dirty="0" smtClean="0"/>
              <a:t>PSTD may be faster for large domains than FDTD and SFDTD, but may be less flexible for handling obstacles</a:t>
            </a:r>
          </a:p>
          <a:p>
            <a:pPr marL="342892" indent="-342892">
              <a:buFont typeface="Arial" panose="020B0604020202020204" pitchFamily="34" charset="0"/>
              <a:buChar char="•"/>
            </a:pPr>
            <a:endParaRPr lang="en-GB" dirty="0" smtClean="0"/>
          </a:p>
          <a:p>
            <a:pPr marL="342892" indent="-342892">
              <a:buFont typeface="Arial" panose="020B0604020202020204" pitchFamily="34" charset="0"/>
              <a:buChar char="•"/>
            </a:pPr>
            <a:r>
              <a:rPr lang="en-GB" dirty="0" smtClean="0"/>
              <a:t>SFDTD is generally very slow and requires a lot of work, but there may be potential to improve this method</a:t>
            </a:r>
          </a:p>
          <a:p>
            <a:pPr marL="342892" indent="-342892">
              <a:buFont typeface="Arial" panose="020B0604020202020204" pitchFamily="34" charset="0"/>
              <a:buChar char="•"/>
            </a:pPr>
            <a:endParaRPr lang="en-GB" dirty="0"/>
          </a:p>
          <a:p>
            <a:pPr marL="342892" indent="-342892">
              <a:buFont typeface="Arial" panose="020B0604020202020204" pitchFamily="34" charset="0"/>
              <a:buChar char="•"/>
            </a:pPr>
            <a:r>
              <a:rPr lang="en-GB" dirty="0" smtClean="0"/>
              <a:t>The chief problem for execution speed appears to be memory access</a:t>
            </a:r>
          </a:p>
          <a:p>
            <a:pPr marL="342892" indent="-342892">
              <a:buFont typeface="Arial" panose="020B0604020202020204" pitchFamily="34" charset="0"/>
              <a:buChar char="•"/>
            </a:pPr>
            <a:endParaRPr lang="en-GB" dirty="0" smtClean="0"/>
          </a:p>
          <a:p>
            <a:pPr marL="342892" indent="-342892">
              <a:buFont typeface="Arial" panose="020B0604020202020204" pitchFamily="34" charset="0"/>
              <a:buChar char="•"/>
            </a:pPr>
            <a:r>
              <a:rPr lang="en-GB" dirty="0" smtClean="0"/>
              <a:t>PSTD may work well because the memory requirements are less than FDTD and SFDTD</a:t>
            </a:r>
          </a:p>
          <a:p>
            <a:pPr marL="342892" indent="-342892">
              <a:buFont typeface="Arial" panose="020B0604020202020204" pitchFamily="34" charset="0"/>
              <a:buChar char="•"/>
            </a:pPr>
            <a:endParaRPr lang="en-GB" dirty="0"/>
          </a:p>
          <a:p>
            <a:pPr marL="342892" indent="-342892">
              <a:buFont typeface="Arial" panose="020B0604020202020204" pitchFamily="34" charset="0"/>
              <a:buChar char="•"/>
            </a:pPr>
            <a:r>
              <a:rPr lang="en-GB" dirty="0" smtClean="0"/>
              <a:t>PSTD may also benefit greatly from vectorisation, where FDTD and SFDTD may be more difficult to optimise</a:t>
            </a:r>
          </a:p>
          <a:p>
            <a:pPr marL="342892" indent="-342892">
              <a:buFont typeface="Arial" panose="020B0604020202020204" pitchFamily="34" charset="0"/>
              <a:buChar char="•"/>
            </a:pPr>
            <a:endParaRPr lang="en-GB" dirty="0"/>
          </a:p>
        </p:txBody>
      </p:sp>
    </p:spTree>
    <p:extLst>
      <p:ext uri="{BB962C8B-B14F-4D97-AF65-F5344CB8AC3E}">
        <p14:creationId xmlns:p14="http://schemas.microsoft.com/office/powerpoint/2010/main" val="25076712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281" y="3888401"/>
            <a:ext cx="16460748" cy="1288157"/>
          </a:xfrm>
        </p:spPr>
        <p:txBody>
          <a:bodyPr/>
          <a:lstStyle/>
          <a:p>
            <a:r>
              <a:rPr lang="en-GB" dirty="0" smtClean="0"/>
              <a:t>Further Work</a:t>
            </a:r>
            <a:endParaRPr lang="en-GB" dirty="0"/>
          </a:p>
        </p:txBody>
      </p:sp>
      <p:sp>
        <p:nvSpPr>
          <p:cNvPr id="3" name="Text Placeholder 2"/>
          <p:cNvSpPr>
            <a:spLocks noGrp="1"/>
          </p:cNvSpPr>
          <p:nvPr>
            <p:ph type="body" sz="quarter" idx="10"/>
          </p:nvPr>
        </p:nvSpPr>
        <p:spPr>
          <a:xfrm>
            <a:off x="719153" y="5562623"/>
            <a:ext cx="16581004" cy="5670753"/>
          </a:xfrm>
        </p:spPr>
        <p:txBody>
          <a:bodyPr/>
          <a:lstStyle/>
          <a:p>
            <a:pPr marL="342892" indent="-342892">
              <a:buFont typeface="Arial" panose="020B0604020202020204" pitchFamily="34" charset="0"/>
              <a:buChar char="•"/>
            </a:pPr>
            <a:r>
              <a:rPr lang="en-GB" dirty="0" smtClean="0"/>
              <a:t>Implement a flexible FDTD tool in C++ with JUCE</a:t>
            </a:r>
          </a:p>
          <a:p>
            <a:pPr marL="342892" indent="-342892">
              <a:buFont typeface="Arial" panose="020B0604020202020204" pitchFamily="34" charset="0"/>
              <a:buChar char="•"/>
            </a:pPr>
            <a:endParaRPr lang="en-GB" dirty="0"/>
          </a:p>
          <a:p>
            <a:pPr marL="342892" indent="-342892">
              <a:buFont typeface="Arial" panose="020B0604020202020204" pitchFamily="34" charset="0"/>
              <a:buChar char="•"/>
            </a:pPr>
            <a:r>
              <a:rPr lang="en-GB" dirty="0" smtClean="0"/>
              <a:t>Experiment with hybrid FDTD/PSTD formulation to improve speed where possible, while handling discontinuities </a:t>
            </a:r>
          </a:p>
          <a:p>
            <a:pPr marL="342892" indent="-342892">
              <a:buFont typeface="Arial" panose="020B0604020202020204" pitchFamily="34" charset="0"/>
              <a:buChar char="•"/>
            </a:pPr>
            <a:endParaRPr lang="en-GB" dirty="0"/>
          </a:p>
          <a:p>
            <a:pPr marL="342892" indent="-342892">
              <a:buFont typeface="Arial" panose="020B0604020202020204" pitchFamily="34" charset="0"/>
              <a:buChar char="•"/>
            </a:pPr>
            <a:r>
              <a:rPr lang="en-GB" dirty="0" smtClean="0"/>
              <a:t>Work to improve the methodology of SFDTD</a:t>
            </a:r>
          </a:p>
          <a:p>
            <a:pPr marL="900091" lvl="1" indent="-342892">
              <a:buFont typeface="Arial" panose="020B0604020202020204" pitchFamily="34" charset="0"/>
              <a:buChar char="•"/>
            </a:pPr>
            <a:r>
              <a:rPr lang="en-GB" dirty="0" smtClean="0">
                <a:solidFill>
                  <a:schemeClr val="bg1"/>
                </a:solidFill>
              </a:rPr>
              <a:t>Optimise windowing method</a:t>
            </a:r>
          </a:p>
          <a:p>
            <a:pPr marL="1200120" lvl="2" indent="-342892"/>
            <a:r>
              <a:rPr lang="en-GB" dirty="0" smtClean="0">
                <a:solidFill>
                  <a:schemeClr val="bg1"/>
                </a:solidFill>
              </a:rPr>
              <a:t>Filter shapes</a:t>
            </a:r>
          </a:p>
          <a:p>
            <a:pPr marL="1200120" lvl="2" indent="-342892"/>
            <a:r>
              <a:rPr lang="en-GB" dirty="0" smtClean="0">
                <a:solidFill>
                  <a:schemeClr val="bg1"/>
                </a:solidFill>
              </a:rPr>
              <a:t>Threshold</a:t>
            </a:r>
          </a:p>
          <a:p>
            <a:pPr marL="900091" lvl="1" indent="-342892"/>
            <a:r>
              <a:rPr lang="en-GB" dirty="0" smtClean="0">
                <a:solidFill>
                  <a:schemeClr val="bg1"/>
                </a:solidFill>
              </a:rPr>
              <a:t>Improve indexing method</a:t>
            </a:r>
          </a:p>
          <a:p>
            <a:pPr marL="900099" lvl="1" indent="-342900"/>
            <a:r>
              <a:rPr lang="en-GB" dirty="0" smtClean="0">
                <a:solidFill>
                  <a:schemeClr val="bg1"/>
                </a:solidFill>
              </a:rPr>
              <a:t>Implement in faster languages</a:t>
            </a:r>
          </a:p>
          <a:p>
            <a:pPr marL="342900" indent="-342900">
              <a:buFont typeface="Arial" panose="020B0604020202020204" pitchFamily="34" charset="0"/>
              <a:buChar char="•"/>
            </a:pPr>
            <a:endParaRPr lang="en-GB" dirty="0" smtClean="0">
              <a:solidFill>
                <a:schemeClr val="bg1"/>
              </a:solidFill>
            </a:endParaRPr>
          </a:p>
          <a:p>
            <a:pPr marL="342892" indent="-342892">
              <a:buFont typeface="Arial" panose="020B0604020202020204" pitchFamily="34" charset="0"/>
              <a:buChar char="•"/>
            </a:pPr>
            <a:endParaRPr lang="en-GB" dirty="0"/>
          </a:p>
        </p:txBody>
      </p:sp>
    </p:spTree>
    <p:extLst>
      <p:ext uri="{BB962C8B-B14F-4D97-AF65-F5344CB8AC3E}">
        <p14:creationId xmlns:p14="http://schemas.microsoft.com/office/powerpoint/2010/main" val="7840396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356" y="4266506"/>
            <a:ext cx="16460748" cy="1288157"/>
          </a:xfrm>
        </p:spPr>
        <p:txBody>
          <a:bodyPr/>
          <a:lstStyle/>
          <a:p>
            <a:pPr algn="ctr"/>
            <a:r>
              <a:rPr lang="en-GB" dirty="0" smtClean="0"/>
              <a:t>A Request for Guidance</a:t>
            </a:r>
            <a:endParaRPr lang="en-GB" dirty="0"/>
          </a:p>
        </p:txBody>
      </p:sp>
      <p:sp>
        <p:nvSpPr>
          <p:cNvPr id="4" name="Title 1"/>
          <p:cNvSpPr txBox="1">
            <a:spLocks/>
          </p:cNvSpPr>
          <p:nvPr/>
        </p:nvSpPr>
        <p:spPr>
          <a:xfrm>
            <a:off x="942356" y="7866906"/>
            <a:ext cx="16460748" cy="1288157"/>
          </a:xfrm>
          <a:prstGeom prst="rect">
            <a:avLst/>
          </a:prstGeom>
        </p:spPr>
        <p:txBody>
          <a:bodyPr/>
          <a:lstStyle>
            <a:lvl1pPr algn="l" defTabSz="685783" rtl="0" eaLnBrk="1" latinLnBrk="0" hangingPunct="1">
              <a:spcBef>
                <a:spcPct val="0"/>
              </a:spcBef>
              <a:buNone/>
              <a:defRPr sz="8550" kern="1200">
                <a:solidFill>
                  <a:schemeClr val="bg1"/>
                </a:solidFill>
                <a:latin typeface="+mj-lt"/>
                <a:ea typeface="+mj-ea"/>
                <a:cs typeface="+mj-cs"/>
              </a:defRPr>
            </a:lvl1pPr>
          </a:lstStyle>
          <a:p>
            <a:pPr algn="ctr"/>
            <a:r>
              <a:rPr lang="en-GB" sz="7200" dirty="0" smtClean="0"/>
              <a:t>simon.durbridge@bowerswilkins.com</a:t>
            </a:r>
            <a:endParaRPr lang="en-GB" sz="7200" dirty="0"/>
          </a:p>
        </p:txBody>
      </p:sp>
    </p:spTree>
    <p:extLst>
      <p:ext uri="{BB962C8B-B14F-4D97-AF65-F5344CB8AC3E}">
        <p14:creationId xmlns:p14="http://schemas.microsoft.com/office/powerpoint/2010/main" val="1413971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661" y="3996415"/>
            <a:ext cx="16460748" cy="2916387"/>
          </a:xfrm>
        </p:spPr>
        <p:txBody>
          <a:bodyPr/>
          <a:lstStyle/>
          <a:p>
            <a:r>
              <a:rPr lang="en-GB" dirty="0" smtClean="0"/>
              <a:t>Thank you!</a:t>
            </a:r>
            <a:br>
              <a:rPr lang="en-GB" dirty="0" smtClean="0"/>
            </a:br>
            <a:r>
              <a:rPr lang="en-GB" dirty="0" smtClean="0"/>
              <a:t>Any questions?</a:t>
            </a:r>
            <a:endParaRPr lang="en-GB" dirty="0"/>
          </a:p>
        </p:txBody>
      </p:sp>
      <p:sp>
        <p:nvSpPr>
          <p:cNvPr id="7" name="Text Placeholder 2"/>
          <p:cNvSpPr>
            <a:spLocks noGrp="1"/>
          </p:cNvSpPr>
          <p:nvPr>
            <p:ph type="body" sz="quarter" idx="10"/>
          </p:nvPr>
        </p:nvSpPr>
        <p:spPr>
          <a:xfrm>
            <a:off x="719153" y="7678541"/>
            <a:ext cx="16581004" cy="1718590"/>
          </a:xfrm>
        </p:spPr>
        <p:txBody>
          <a:bodyPr/>
          <a:lstStyle/>
          <a:p>
            <a:r>
              <a:rPr lang="en-GB" dirty="0" smtClean="0"/>
              <a:t>Simon Durbridge</a:t>
            </a:r>
          </a:p>
          <a:p>
            <a:r>
              <a:rPr lang="en-GB" dirty="0"/>
              <a:t>	</a:t>
            </a:r>
            <a:r>
              <a:rPr lang="en-GB" dirty="0" smtClean="0"/>
              <a:t>Bowers &amp; Wilkins, UK</a:t>
            </a:r>
          </a:p>
          <a:p>
            <a:r>
              <a:rPr lang="en-GB" dirty="0" smtClean="0"/>
              <a:t>Adam J Hill</a:t>
            </a:r>
          </a:p>
          <a:p>
            <a:r>
              <a:rPr lang="en-GB" dirty="0"/>
              <a:t>	</a:t>
            </a:r>
            <a:r>
              <a:rPr lang="en-GB" dirty="0" smtClean="0"/>
              <a:t>University of Derby, UK</a:t>
            </a:r>
            <a:endParaRPr lang="en-GB" dirty="0"/>
          </a:p>
        </p:txBody>
      </p:sp>
      <p:sp>
        <p:nvSpPr>
          <p:cNvPr id="8" name="Text Placeholder 3"/>
          <p:cNvSpPr>
            <a:spLocks noGrp="1"/>
          </p:cNvSpPr>
          <p:nvPr>
            <p:ph type="body" sz="quarter" idx="11"/>
          </p:nvPr>
        </p:nvSpPr>
        <p:spPr>
          <a:xfrm>
            <a:off x="611661" y="9512364"/>
            <a:ext cx="16581004" cy="431685"/>
          </a:xfrm>
        </p:spPr>
        <p:txBody>
          <a:bodyPr/>
          <a:lstStyle/>
          <a:p>
            <a:r>
              <a:rPr lang="en-GB" dirty="0" smtClean="0"/>
              <a:t>11/2017</a:t>
            </a:r>
            <a:endParaRPr lang="en-GB" dirty="0"/>
          </a:p>
        </p:txBody>
      </p:sp>
    </p:spTree>
    <p:extLst>
      <p:ext uri="{BB962C8B-B14F-4D97-AF65-F5344CB8AC3E}">
        <p14:creationId xmlns:p14="http://schemas.microsoft.com/office/powerpoint/2010/main" val="3171666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986" y="1098154"/>
            <a:ext cx="14041865" cy="1620215"/>
          </a:xfrm>
        </p:spPr>
        <p:txBody>
          <a:bodyPr/>
          <a:lstStyle/>
          <a:p>
            <a:r>
              <a:rPr lang="en-GB" sz="8550" dirty="0">
                <a:latin typeface="Arial"/>
                <a:cs typeface="+mj-cs"/>
              </a:rPr>
              <a:t>Why Time Domain Methods?</a:t>
            </a:r>
            <a:endParaRPr lang="en-GB" dirty="0"/>
          </a:p>
        </p:txBody>
      </p:sp>
      <p:sp>
        <p:nvSpPr>
          <p:cNvPr id="3" name="Text Placeholder 2"/>
          <p:cNvSpPr>
            <a:spLocks noGrp="1"/>
          </p:cNvSpPr>
          <p:nvPr>
            <p:ph type="body" sz="quarter" idx="11"/>
          </p:nvPr>
        </p:nvSpPr>
        <p:spPr>
          <a:xfrm>
            <a:off x="1871986" y="3834458"/>
            <a:ext cx="15157532" cy="7416824"/>
          </a:xfrm>
        </p:spPr>
        <p:txBody>
          <a:bodyPr/>
          <a:lstStyle/>
          <a:p>
            <a:pPr marL="0" indent="0">
              <a:buNone/>
            </a:pPr>
            <a:r>
              <a:rPr lang="en-GB" sz="4800" dirty="0"/>
              <a:t>For low cost and rapid ‘prototyping’ of acoustic systems, tools should be:</a:t>
            </a:r>
          </a:p>
          <a:p>
            <a:endParaRPr lang="en-GB" sz="4800" dirty="0"/>
          </a:p>
          <a:p>
            <a:r>
              <a:rPr lang="en-GB" sz="4800" dirty="0"/>
              <a:t>Flexible</a:t>
            </a:r>
          </a:p>
          <a:p>
            <a:r>
              <a:rPr lang="en-GB" sz="4800" dirty="0"/>
              <a:t>Simple</a:t>
            </a:r>
          </a:p>
          <a:p>
            <a:r>
              <a:rPr lang="en-GB" sz="4800" dirty="0"/>
              <a:t>Intuitive</a:t>
            </a:r>
          </a:p>
          <a:p>
            <a:r>
              <a:rPr lang="en-GB" sz="4800" dirty="0"/>
              <a:t>Scalable</a:t>
            </a:r>
          </a:p>
          <a:p>
            <a:r>
              <a:rPr lang="en-GB" sz="4800" dirty="0"/>
              <a:t>Accurate</a:t>
            </a:r>
          </a:p>
        </p:txBody>
      </p:sp>
    </p:spTree>
    <p:extLst>
      <p:ext uri="{BB962C8B-B14F-4D97-AF65-F5344CB8AC3E}">
        <p14:creationId xmlns:p14="http://schemas.microsoft.com/office/powerpoint/2010/main" val="731578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960F74D">
            <a:hlinkClick r:id="" action="ppaction://media"/>
          </p:cNvPr>
          <p:cNvPicPr>
            <a:picLocks noChangeAspect="1"/>
          </p:cNvPicPr>
          <p:nvPr>
            <a:videoFile r:link="rId1"/>
            <p:extLst>
              <p:ext uri="{DAA4B4D4-6D71-4841-9C94-3DE7FCFB9230}">
                <p14:media xmlns:p14="http://schemas.microsoft.com/office/powerpoint/2010/main" r:embed="rId2">
                  <p14:trim st="9338"/>
                </p14:media>
              </p:ext>
            </p:extLst>
          </p:nvPr>
        </p:nvPicPr>
        <p:blipFill>
          <a:blip r:embed="rId6"/>
          <a:stretch>
            <a:fillRect/>
          </a:stretch>
        </p:blipFill>
        <p:spPr>
          <a:xfrm>
            <a:off x="9097001" y="3078293"/>
            <a:ext cx="9192587" cy="7561003"/>
          </a:xfrm>
          <a:prstGeom prst="rect">
            <a:avLst/>
          </a:prstGeom>
        </p:spPr>
      </p:pic>
      <p:pic>
        <p:nvPicPr>
          <p:cNvPr id="8" name="BB47FB9">
            <a:hlinkClick r:id="" action="ppaction://media"/>
          </p:cNvPr>
          <p:cNvPicPr>
            <a:picLocks noChangeAspect="1"/>
          </p:cNvPicPr>
          <p:nvPr>
            <a:videoFile r:link="rId1"/>
            <p:extLst>
              <p:ext uri="{DAA4B4D4-6D71-4841-9C94-3DE7FCFB9230}">
                <p14:media xmlns:p14="http://schemas.microsoft.com/office/powerpoint/2010/main" r:embed="rId3">
                  <p14:trim st="1440"/>
                </p14:media>
              </p:ext>
            </p:extLst>
          </p:nvPr>
        </p:nvPicPr>
        <p:blipFill>
          <a:blip r:embed="rId7"/>
          <a:stretch>
            <a:fillRect/>
          </a:stretch>
        </p:blipFill>
        <p:spPr>
          <a:xfrm>
            <a:off x="21488" y="3131863"/>
            <a:ext cx="9127458" cy="7507433"/>
          </a:xfrm>
          <a:prstGeom prst="rect">
            <a:avLst/>
          </a:prstGeom>
        </p:spPr>
      </p:pic>
      <p:sp>
        <p:nvSpPr>
          <p:cNvPr id="9" name="Title 1"/>
          <p:cNvSpPr txBox="1">
            <a:spLocks/>
          </p:cNvSpPr>
          <p:nvPr/>
        </p:nvSpPr>
        <p:spPr>
          <a:xfrm>
            <a:off x="863874" y="522090"/>
            <a:ext cx="17174281" cy="1295736"/>
          </a:xfrm>
          <a:prstGeom prst="rect">
            <a:avLst/>
          </a:prstGeom>
        </p:spPr>
        <p:txBody>
          <a:bodyPr/>
          <a:lstStyle>
            <a:lvl1pPr algn="l" defTabSz="2177224" rtl="0" eaLnBrk="1" latinLnBrk="0" hangingPunct="1">
              <a:spcBef>
                <a:spcPct val="0"/>
              </a:spcBef>
              <a:buNone/>
              <a:defRPr sz="10500" kern="1200">
                <a:solidFill>
                  <a:schemeClr val="tx1"/>
                </a:solidFill>
                <a:latin typeface="Arial" panose="020B0604020202020204" pitchFamily="34" charset="0"/>
                <a:ea typeface="+mj-ea"/>
                <a:cs typeface="Arial" panose="020B0604020202020204" pitchFamily="34" charset="0"/>
              </a:defRPr>
            </a:lvl1pPr>
          </a:lstStyle>
          <a:p>
            <a:r>
              <a:rPr lang="en-GB" sz="8550" dirty="0">
                <a:latin typeface="Arial"/>
                <a:cs typeface="+mj-cs"/>
              </a:rPr>
              <a:t>FDTD Simulation of Cardioid </a:t>
            </a:r>
            <a:r>
              <a:rPr lang="en-GB" sz="8550" dirty="0" smtClean="0">
                <a:latin typeface="Arial"/>
                <a:cs typeface="+mj-cs"/>
              </a:rPr>
              <a:t>Sources</a:t>
            </a:r>
            <a:endParaRPr lang="en-GB" sz="7875" dirty="0"/>
          </a:p>
        </p:txBody>
      </p:sp>
    </p:spTree>
    <p:extLst>
      <p:ext uri="{BB962C8B-B14F-4D97-AF65-F5344CB8AC3E}">
        <p14:creationId xmlns:p14="http://schemas.microsoft.com/office/powerpoint/2010/main" val="3674804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51" fill="hold"/>
                                        <p:tgtEl>
                                          <p:spTgt spid="7"/>
                                        </p:tgtEl>
                                      </p:cBhvr>
                                    </p:cmd>
                                  </p:childTnLst>
                                </p:cTn>
                              </p:par>
                            </p:childTnLst>
                          </p:cTn>
                        </p:par>
                        <p:par>
                          <p:cTn id="7" fill="hold">
                            <p:stCondLst>
                              <p:cond delay="53051"/>
                            </p:stCondLst>
                            <p:childTnLst>
                              <p:par>
                                <p:cTn id="8" presetID="1" presetClass="mediacall" presetSubtype="0" fill="hold" nodeType="afterEffect">
                                  <p:stCondLst>
                                    <p:cond delay="0"/>
                                  </p:stCondLst>
                                  <p:childTnLst>
                                    <p:cmd type="call" cmd="playFrom(0.0)">
                                      <p:cBhvr>
                                        <p:cTn id="9" dur="5073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9858" y="810122"/>
            <a:ext cx="17236804" cy="1080143"/>
          </a:xfrm>
        </p:spPr>
        <p:txBody>
          <a:bodyPr/>
          <a:lstStyle/>
          <a:p>
            <a:r>
              <a:rPr lang="en-GB" dirty="0" smtClean="0"/>
              <a:t>Finite Difference Time Domain Method</a:t>
            </a:r>
            <a:endParaRPr lang="en-GB" dirty="0"/>
          </a:p>
        </p:txBody>
      </p:sp>
      <p:sp>
        <p:nvSpPr>
          <p:cNvPr id="6" name="TextBox 5"/>
          <p:cNvSpPr txBox="1"/>
          <p:nvPr/>
        </p:nvSpPr>
        <p:spPr>
          <a:xfrm>
            <a:off x="2376043" y="2320044"/>
            <a:ext cx="13393488" cy="9452588"/>
          </a:xfrm>
          <a:prstGeom prst="rect">
            <a:avLst/>
          </a:prstGeom>
          <a:noFill/>
        </p:spPr>
        <p:txBody>
          <a:bodyPr wrap="square" rtlCol="0">
            <a:spAutoFit/>
          </a:bodyPr>
          <a:lstStyle/>
          <a:p>
            <a:pPr marL="428625" indent="-428625" algn="just">
              <a:buFont typeface="Arial" panose="020B0604020202020204" pitchFamily="34" charset="0"/>
              <a:buChar char="•"/>
            </a:pPr>
            <a:r>
              <a:rPr lang="en-GB" sz="4800" dirty="0" smtClean="0"/>
              <a:t>Wave Equation Solving</a:t>
            </a:r>
            <a:endParaRPr lang="en-GB" sz="4800" dirty="0"/>
          </a:p>
          <a:p>
            <a:pPr marL="428625" indent="-428625" algn="just">
              <a:buFont typeface="Arial" panose="020B0604020202020204" pitchFamily="34" charset="0"/>
              <a:buChar char="•"/>
            </a:pPr>
            <a:endParaRPr lang="en-GB" sz="4800" dirty="0"/>
          </a:p>
          <a:p>
            <a:pPr marL="428625" indent="-428625" algn="just">
              <a:buFont typeface="Arial" panose="020B0604020202020204" pitchFamily="34" charset="0"/>
              <a:buChar char="•"/>
            </a:pPr>
            <a:r>
              <a:rPr lang="en-GB" sz="4800" dirty="0"/>
              <a:t>Discretization of the domain as points</a:t>
            </a:r>
          </a:p>
          <a:p>
            <a:pPr marL="428625" indent="-428625" algn="just">
              <a:buFont typeface="Arial" panose="020B0604020202020204" pitchFamily="34" charset="0"/>
              <a:buChar char="•"/>
            </a:pPr>
            <a:endParaRPr lang="en-GB" sz="4800" dirty="0"/>
          </a:p>
          <a:p>
            <a:pPr marL="428625" indent="-428625" algn="just">
              <a:buFont typeface="Arial" panose="020B0604020202020204" pitchFamily="34" charset="0"/>
              <a:buChar char="•"/>
            </a:pPr>
            <a:r>
              <a:rPr lang="en-GB" sz="4800" dirty="0"/>
              <a:t>Solve each field of the domain in turn</a:t>
            </a:r>
          </a:p>
          <a:p>
            <a:pPr marL="428625" indent="-428625" algn="just">
              <a:buFont typeface="Arial" panose="020B0604020202020204" pitchFamily="34" charset="0"/>
              <a:buChar char="•"/>
            </a:pPr>
            <a:endParaRPr lang="en-GB" sz="4800" dirty="0"/>
          </a:p>
          <a:p>
            <a:pPr marL="428625" indent="-428625" algn="just">
              <a:buFont typeface="Arial" panose="020B0604020202020204" pitchFamily="34" charset="0"/>
              <a:buChar char="•"/>
            </a:pPr>
            <a:r>
              <a:rPr lang="en-GB" sz="4800" dirty="0"/>
              <a:t>Marching on in </a:t>
            </a:r>
            <a:r>
              <a:rPr lang="en-GB" sz="4800" dirty="0" smtClean="0"/>
              <a:t>time</a:t>
            </a:r>
          </a:p>
          <a:p>
            <a:pPr marL="428625" indent="-428625" algn="just">
              <a:buFont typeface="Arial" panose="020B0604020202020204" pitchFamily="34" charset="0"/>
              <a:buChar char="•"/>
            </a:pPr>
            <a:endParaRPr lang="en-GB" sz="4800" dirty="0"/>
          </a:p>
          <a:p>
            <a:pPr marL="428625" indent="-428625" algn="just">
              <a:buFont typeface="Arial" panose="020B0604020202020204" pitchFamily="34" charset="0"/>
              <a:buChar char="•"/>
            </a:pPr>
            <a:r>
              <a:rPr lang="en-GB" sz="4800" dirty="0" smtClean="0"/>
              <a:t>Simple implementation of partial absorbing boundaries</a:t>
            </a:r>
          </a:p>
          <a:p>
            <a:pPr marL="428625" indent="-428625" algn="just">
              <a:buFont typeface="Arial" panose="020B0604020202020204" pitchFamily="34" charset="0"/>
              <a:buChar char="•"/>
            </a:pPr>
            <a:endParaRPr lang="en-GB" sz="4800" dirty="0"/>
          </a:p>
          <a:p>
            <a:pPr marL="428625" indent="-428625" algn="just">
              <a:buFont typeface="Arial" panose="020B0604020202020204" pitchFamily="34" charset="0"/>
              <a:buChar char="•"/>
            </a:pPr>
            <a:r>
              <a:rPr lang="en-GB" sz="4800" dirty="0" smtClean="0"/>
              <a:t>Implementation based on earlier work by Hill</a:t>
            </a:r>
            <a:endParaRPr lang="en-GB" sz="4800" dirty="0"/>
          </a:p>
          <a:p>
            <a:pPr marL="428625" indent="-428625" algn="just">
              <a:buFont typeface="Arial" panose="020B0604020202020204" pitchFamily="34" charset="0"/>
              <a:buChar char="•"/>
            </a:pPr>
            <a:endParaRPr lang="en-GB" sz="3225" dirty="0"/>
          </a:p>
        </p:txBody>
      </p:sp>
      <p:sp>
        <p:nvSpPr>
          <p:cNvPr id="8" name="TextBox 7"/>
          <p:cNvSpPr txBox="1"/>
          <p:nvPr/>
        </p:nvSpPr>
        <p:spPr>
          <a:xfrm>
            <a:off x="3672186" y="12560679"/>
            <a:ext cx="11881319" cy="323165"/>
          </a:xfrm>
          <a:prstGeom prst="rect">
            <a:avLst/>
          </a:prstGeom>
          <a:noFill/>
        </p:spPr>
        <p:txBody>
          <a:bodyPr wrap="square" rtlCol="0">
            <a:spAutoFit/>
          </a:bodyPr>
          <a:lstStyle/>
          <a:p>
            <a:r>
              <a:rPr lang="en-GB" sz="1500" dirty="0"/>
              <a:t>A. J. Hill, “Analysis , Modelling and Wide-Area Spatiotemporal Control of Low-Frequency Sound Reproduction,” University of Essex, 2012.</a:t>
            </a:r>
          </a:p>
        </p:txBody>
      </p:sp>
    </p:spTree>
    <p:extLst>
      <p:ext uri="{BB962C8B-B14F-4D97-AF65-F5344CB8AC3E}">
        <p14:creationId xmlns:p14="http://schemas.microsoft.com/office/powerpoint/2010/main" val="3397692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9858" y="810122"/>
            <a:ext cx="17236804" cy="1080143"/>
          </a:xfrm>
        </p:spPr>
        <p:txBody>
          <a:bodyPr/>
          <a:lstStyle/>
          <a:p>
            <a:r>
              <a:rPr lang="en-GB" dirty="0" smtClean="0"/>
              <a:t>Finite Difference Time Domain Method</a:t>
            </a:r>
            <a:endParaRPr lang="en-GB" dirty="0"/>
          </a:p>
        </p:txBody>
      </p:sp>
      <p:pic>
        <p:nvPicPr>
          <p:cNvPr id="7" name="Picture 6"/>
          <p:cNvPicPr>
            <a:picLocks noChangeAspect="1"/>
          </p:cNvPicPr>
          <p:nvPr/>
        </p:nvPicPr>
        <p:blipFill>
          <a:blip r:embed="rId3"/>
          <a:stretch>
            <a:fillRect/>
          </a:stretch>
        </p:blipFill>
        <p:spPr>
          <a:xfrm>
            <a:off x="1799978" y="2610322"/>
            <a:ext cx="14995699" cy="9023670"/>
          </a:xfrm>
          <a:prstGeom prst="rect">
            <a:avLst/>
          </a:prstGeom>
        </p:spPr>
      </p:pic>
      <p:sp>
        <p:nvSpPr>
          <p:cNvPr id="8" name="TextBox 7"/>
          <p:cNvSpPr txBox="1"/>
          <p:nvPr/>
        </p:nvSpPr>
        <p:spPr>
          <a:xfrm>
            <a:off x="3672186" y="12560679"/>
            <a:ext cx="11881319" cy="323165"/>
          </a:xfrm>
          <a:prstGeom prst="rect">
            <a:avLst/>
          </a:prstGeom>
          <a:noFill/>
        </p:spPr>
        <p:txBody>
          <a:bodyPr wrap="square" rtlCol="0">
            <a:spAutoFit/>
          </a:bodyPr>
          <a:lstStyle/>
          <a:p>
            <a:r>
              <a:rPr lang="en-GB" sz="1500" dirty="0"/>
              <a:t>A. J. Hill, “Analysis , Modelling and Wide-Area Spatiotemporal Control of Low-Frequency Sound Reproduction,” University of Essex, 2012.</a:t>
            </a:r>
          </a:p>
        </p:txBody>
      </p:sp>
    </p:spTree>
    <p:extLst>
      <p:ext uri="{BB962C8B-B14F-4D97-AF65-F5344CB8AC3E}">
        <p14:creationId xmlns:p14="http://schemas.microsoft.com/office/powerpoint/2010/main" val="1232868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1866" y="450082"/>
            <a:ext cx="17236804" cy="1080143"/>
          </a:xfrm>
        </p:spPr>
        <p:txBody>
          <a:bodyPr/>
          <a:lstStyle/>
          <a:p>
            <a:r>
              <a:rPr lang="en-GB" dirty="0" smtClean="0"/>
              <a:t>Finite Difference Time Domain Method</a:t>
            </a:r>
            <a:endParaRPr lang="en-GB" dirty="0"/>
          </a:p>
        </p:txBody>
      </p:sp>
      <mc:AlternateContent xmlns:mc="http://schemas.openxmlformats.org/markup-compatibility/2006" xmlns:a14="http://schemas.microsoft.com/office/drawing/2010/main">
        <mc:Choice Requires="a14">
          <p:graphicFrame>
            <p:nvGraphicFramePr>
              <p:cNvPr id="3" name="Diagram 2"/>
              <p:cNvGraphicFramePr/>
              <p:nvPr>
                <p:extLst>
                  <p:ext uri="{D42A27DB-BD31-4B8C-83A1-F6EECF244321}">
                    <p14:modId xmlns:p14="http://schemas.microsoft.com/office/powerpoint/2010/main" val="3469102084"/>
                  </p:ext>
                </p:extLst>
              </p:nvPr>
            </p:nvGraphicFramePr>
            <p:xfrm>
              <a:off x="2650441" y="2970362"/>
              <a:ext cx="13519653" cy="8677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 name="Diagram 2"/>
              <p:cNvGraphicFramePr/>
              <p:nvPr>
                <p:extLst>
                  <p:ext uri="{D42A27DB-BD31-4B8C-83A1-F6EECF244321}">
                    <p14:modId xmlns:p14="http://schemas.microsoft.com/office/powerpoint/2010/main" val="3469102084"/>
                  </p:ext>
                </p:extLst>
              </p:nvPr>
            </p:nvGraphicFramePr>
            <p:xfrm>
              <a:off x="2650441" y="2970362"/>
              <a:ext cx="13519653" cy="86770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29052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Bowers &amp; Wilkins_templat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art and end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rey 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ck 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Bowers &amp; Wilkins_template MASTER</Template>
  <TotalTime>2922</TotalTime>
  <Words>5109</Words>
  <Application>Microsoft Office PowerPoint</Application>
  <PresentationFormat>Custom</PresentationFormat>
  <Paragraphs>520</Paragraphs>
  <Slides>49</Slides>
  <Notes>45</Notes>
  <HiddenSlides>5</HiddenSlides>
  <MMClips>2</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49</vt:i4>
      </vt:variant>
    </vt:vector>
  </HeadingPairs>
  <TitlesOfParts>
    <vt:vector size="61" baseType="lpstr">
      <vt:lpstr>Arial</vt:lpstr>
      <vt:lpstr>Calibri</vt:lpstr>
      <vt:lpstr>Cambria Math</vt:lpstr>
      <vt:lpstr>Gill Sans</vt:lpstr>
      <vt:lpstr>Helvetica Neue Light</vt:lpstr>
      <vt:lpstr>Helvetica Neue Medium</vt:lpstr>
      <vt:lpstr>Symbol</vt:lpstr>
      <vt:lpstr>Times New Roman</vt:lpstr>
      <vt:lpstr>Bowers &amp; Wilkins_template MASTER</vt:lpstr>
      <vt:lpstr>Start and end slides</vt:lpstr>
      <vt:lpstr>Grey title slide</vt:lpstr>
      <vt:lpstr>Black title slide</vt:lpstr>
      <vt:lpstr>Efficient Acoustic Modelling of Large Spaces Using Time Domain Methods</vt:lpstr>
      <vt:lpstr>Contents</vt:lpstr>
      <vt:lpstr>Background</vt:lpstr>
      <vt:lpstr>Background</vt:lpstr>
      <vt:lpstr>Why Time Domain Methods?</vt:lpstr>
      <vt:lpstr>PowerPoint Presentation</vt:lpstr>
      <vt:lpstr>Finite Difference Time Domain Method</vt:lpstr>
      <vt:lpstr>Finite Difference Time Domain Method</vt:lpstr>
      <vt:lpstr>Finite Difference Time Domain Method</vt:lpstr>
      <vt:lpstr>PowerPoint Presentation</vt:lpstr>
      <vt:lpstr>PowerPoint Presentation</vt:lpstr>
      <vt:lpstr>Why can modelling large spaces be slow?</vt:lpstr>
      <vt:lpstr>Why is modelling large spaces so slow?</vt:lpstr>
      <vt:lpstr>Stability</vt:lpstr>
      <vt:lpstr>Spatial Step</vt:lpstr>
      <vt:lpstr>PowerPoint Presentation</vt:lpstr>
      <vt:lpstr>Time Step</vt:lpstr>
      <vt:lpstr>PowerPoint Presentation</vt:lpstr>
      <vt:lpstr>Domain Size</vt:lpstr>
      <vt:lpstr>Domain Size</vt:lpstr>
      <vt:lpstr>Matrix Indexing</vt:lpstr>
      <vt:lpstr>Matrix Indexing</vt:lpstr>
      <vt:lpstr>Methods that might improve speed</vt:lpstr>
      <vt:lpstr>Pseudospectral Time Domain Method</vt:lpstr>
      <vt:lpstr>Pseudospectral Time Domain Method</vt:lpstr>
      <vt:lpstr>Pseudospectral Time Domain Method</vt:lpstr>
      <vt:lpstr>Pseudospectral Time Domain Method</vt:lpstr>
      <vt:lpstr>Pseudospectral Time Domain Method</vt:lpstr>
      <vt:lpstr>PowerPoint Presentation</vt:lpstr>
      <vt:lpstr>PowerPoint Presentation</vt:lpstr>
      <vt:lpstr>PowerPoint Presentation</vt:lpstr>
      <vt:lpstr>PowerPoint Presentation</vt:lpstr>
      <vt:lpstr>Execution Speed Comparison</vt:lpstr>
      <vt:lpstr>Contents</vt:lpstr>
      <vt:lpstr>Experiment Setup</vt:lpstr>
      <vt:lpstr>Experiment Setup</vt:lpstr>
      <vt:lpstr>Validation</vt:lpstr>
      <vt:lpstr>Validation</vt:lpstr>
      <vt:lpstr>Validation</vt:lpstr>
      <vt:lpstr>Results</vt:lpstr>
      <vt:lpstr>Results</vt:lpstr>
      <vt:lpstr>Profile</vt:lpstr>
      <vt:lpstr>Profile</vt:lpstr>
      <vt:lpstr>Profile</vt:lpstr>
      <vt:lpstr>Conclusion</vt:lpstr>
      <vt:lpstr>Outcomes</vt:lpstr>
      <vt:lpstr>Further Work</vt:lpstr>
      <vt:lpstr>A Request for Guidance</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Simon Durbridge</dc:creator>
  <cp:lastModifiedBy>Simon Durbridge</cp:lastModifiedBy>
  <cp:revision>144</cp:revision>
  <dcterms:created xsi:type="dcterms:W3CDTF">2017-10-18T07:52:19Z</dcterms:created>
  <dcterms:modified xsi:type="dcterms:W3CDTF">2017-11-21T22:43:34Z</dcterms:modified>
</cp:coreProperties>
</file>